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rawings/drawing3.xml" ContentType="application/vnd.openxmlformats-officedocument.drawingml.chartshape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6" r:id="rId2"/>
  </p:sldMasterIdLst>
  <p:notesMasterIdLst>
    <p:notesMasterId r:id="rId59"/>
  </p:notesMasterIdLst>
  <p:sldIdLst>
    <p:sldId id="257" r:id="rId3"/>
    <p:sldId id="256" r:id="rId4"/>
    <p:sldId id="258" r:id="rId5"/>
    <p:sldId id="413" r:id="rId6"/>
    <p:sldId id="414" r:id="rId7"/>
    <p:sldId id="411" r:id="rId8"/>
    <p:sldId id="417" r:id="rId9"/>
    <p:sldId id="418" r:id="rId10"/>
    <p:sldId id="290" r:id="rId11"/>
    <p:sldId id="314" r:id="rId12"/>
    <p:sldId id="292" r:id="rId13"/>
    <p:sldId id="293" r:id="rId14"/>
    <p:sldId id="294" r:id="rId15"/>
    <p:sldId id="295" r:id="rId16"/>
    <p:sldId id="296" r:id="rId17"/>
    <p:sldId id="347" r:id="rId18"/>
    <p:sldId id="359" r:id="rId19"/>
    <p:sldId id="360" r:id="rId20"/>
    <p:sldId id="361" r:id="rId21"/>
    <p:sldId id="376" r:id="rId22"/>
    <p:sldId id="340" r:id="rId23"/>
    <p:sldId id="379" r:id="rId24"/>
    <p:sldId id="383" r:id="rId25"/>
    <p:sldId id="358" r:id="rId26"/>
    <p:sldId id="297" r:id="rId27"/>
    <p:sldId id="299" r:id="rId28"/>
    <p:sldId id="367" r:id="rId29"/>
    <p:sldId id="384" r:id="rId30"/>
    <p:sldId id="300" r:id="rId31"/>
    <p:sldId id="301" r:id="rId32"/>
    <p:sldId id="385" r:id="rId33"/>
    <p:sldId id="391" r:id="rId34"/>
    <p:sldId id="346" r:id="rId35"/>
    <p:sldId id="343" r:id="rId36"/>
    <p:sldId id="344" r:id="rId37"/>
    <p:sldId id="345" r:id="rId38"/>
    <p:sldId id="392" r:id="rId39"/>
    <p:sldId id="386" r:id="rId40"/>
    <p:sldId id="302" r:id="rId41"/>
    <p:sldId id="303" r:id="rId42"/>
    <p:sldId id="304" r:id="rId43"/>
    <p:sldId id="388" r:id="rId44"/>
    <p:sldId id="393" r:id="rId45"/>
    <p:sldId id="338" r:id="rId46"/>
    <p:sldId id="395" r:id="rId47"/>
    <p:sldId id="399" r:id="rId48"/>
    <p:sldId id="400" r:id="rId49"/>
    <p:sldId id="401" r:id="rId50"/>
    <p:sldId id="390" r:id="rId51"/>
    <p:sldId id="389" r:id="rId52"/>
    <p:sldId id="316" r:id="rId53"/>
    <p:sldId id="305" r:id="rId54"/>
    <p:sldId id="375" r:id="rId55"/>
    <p:sldId id="335" r:id="rId56"/>
    <p:sldId id="313" r:id="rId57"/>
    <p:sldId id="365" r:id="rId5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0"/>
      <p:bold r:id="rId61"/>
    </p:embeddedFont>
    <p:embeddedFont>
      <p:font typeface="Cambria Math" panose="02040503050406030204" pitchFamily="18" charset="0"/>
      <p:regular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나눔고딕" panose="020D0604000000000000" pitchFamily="50" charset="-127"/>
      <p:regular r:id="rId65"/>
      <p:bold r:id="rId66"/>
    </p:embeddedFont>
    <p:embeddedFont>
      <p:font typeface="Arial Unicode MS" panose="020B0604020202020204" pitchFamily="50" charset="-127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767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5284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546" userDrawn="1">
          <p15:clr>
            <a:srgbClr val="A4A3A4"/>
          </p15:clr>
        </p15:guide>
        <p15:guide id="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jinKim" initials="S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CFC"/>
    <a:srgbClr val="FFDE75"/>
    <a:srgbClr val="F78BFF"/>
    <a:srgbClr val="CD3737"/>
    <a:srgbClr val="2B89AB"/>
    <a:srgbClr val="8EC26A"/>
    <a:srgbClr val="90BCE1"/>
    <a:srgbClr val="787274"/>
    <a:srgbClr val="3232A4"/>
    <a:srgbClr val="B48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 autoAdjust="0"/>
  </p:normalViewPr>
  <p:slideViewPr>
    <p:cSldViewPr snapToGrid="0" showGuides="1">
      <p:cViewPr>
        <p:scale>
          <a:sx n="130" d="100"/>
          <a:sy n="130" d="100"/>
        </p:scale>
        <p:origin x="-1314" y="216"/>
      </p:cViewPr>
      <p:guideLst>
        <p:guide orient="horz" pos="2160"/>
        <p:guide orient="horz" pos="1003"/>
        <p:guide orient="horz" pos="4088"/>
        <p:guide orient="horz" pos="2546"/>
        <p:guide pos="2767"/>
        <p:guide pos="249"/>
        <p:guide pos="5284"/>
        <p:guide/>
      </p:guideLst>
    </p:cSldViewPr>
  </p:slideViewPr>
  <p:outlineViewPr>
    <p:cViewPr>
      <p:scale>
        <a:sx n="33" d="100"/>
        <a:sy n="33" d="100"/>
      </p:scale>
      <p:origin x="0" y="21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4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4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고객</c:v>
                </c:pt>
              </c:strCache>
            </c:strRef>
          </c:tx>
          <c:marker>
            <c:symbol val="diamond"/>
            <c:size val="3"/>
          </c:marker>
          <c:cat>
            <c:strRef>
              <c:f>Sheet1!$A$2:$A$253</c:f>
              <c:strCache>
                <c:ptCount val="252"/>
                <c:pt idx="0">
                  <c:v>월</c:v>
                </c:pt>
                <c:pt idx="1">
                  <c:v>월</c:v>
                </c:pt>
                <c:pt idx="2">
                  <c:v>월</c:v>
                </c:pt>
                <c:pt idx="3">
                  <c:v>월</c:v>
                </c:pt>
                <c:pt idx="4">
                  <c:v>월</c:v>
                </c:pt>
                <c:pt idx="5">
                  <c:v>월</c:v>
                </c:pt>
                <c:pt idx="6">
                  <c:v>월</c:v>
                </c:pt>
                <c:pt idx="7">
                  <c:v>월</c:v>
                </c:pt>
                <c:pt idx="8">
                  <c:v>월</c:v>
                </c:pt>
                <c:pt idx="9">
                  <c:v>월</c:v>
                </c:pt>
                <c:pt idx="10">
                  <c:v>월</c:v>
                </c:pt>
                <c:pt idx="11">
                  <c:v>월</c:v>
                </c:pt>
                <c:pt idx="12">
                  <c:v>화</c:v>
                </c:pt>
                <c:pt idx="13">
                  <c:v>화</c:v>
                </c:pt>
                <c:pt idx="14">
                  <c:v>화</c:v>
                </c:pt>
                <c:pt idx="15">
                  <c:v>화</c:v>
                </c:pt>
                <c:pt idx="16">
                  <c:v>화</c:v>
                </c:pt>
                <c:pt idx="17">
                  <c:v>화</c:v>
                </c:pt>
                <c:pt idx="18">
                  <c:v>화</c:v>
                </c:pt>
                <c:pt idx="19">
                  <c:v>화</c:v>
                </c:pt>
                <c:pt idx="20">
                  <c:v>화</c:v>
                </c:pt>
                <c:pt idx="21">
                  <c:v>화</c:v>
                </c:pt>
                <c:pt idx="22">
                  <c:v>화</c:v>
                </c:pt>
                <c:pt idx="23">
                  <c:v>화</c:v>
                </c:pt>
                <c:pt idx="24">
                  <c:v>수</c:v>
                </c:pt>
                <c:pt idx="25">
                  <c:v>수</c:v>
                </c:pt>
                <c:pt idx="26">
                  <c:v>수</c:v>
                </c:pt>
                <c:pt idx="27">
                  <c:v>수</c:v>
                </c:pt>
                <c:pt idx="28">
                  <c:v>수</c:v>
                </c:pt>
                <c:pt idx="29">
                  <c:v>수</c:v>
                </c:pt>
                <c:pt idx="30">
                  <c:v>수</c:v>
                </c:pt>
                <c:pt idx="31">
                  <c:v>수</c:v>
                </c:pt>
                <c:pt idx="32">
                  <c:v>수</c:v>
                </c:pt>
                <c:pt idx="33">
                  <c:v>수</c:v>
                </c:pt>
                <c:pt idx="34">
                  <c:v>수</c:v>
                </c:pt>
                <c:pt idx="35">
                  <c:v>수</c:v>
                </c:pt>
                <c:pt idx="36">
                  <c:v>목</c:v>
                </c:pt>
                <c:pt idx="37">
                  <c:v>목</c:v>
                </c:pt>
                <c:pt idx="38">
                  <c:v>목</c:v>
                </c:pt>
                <c:pt idx="39">
                  <c:v>목</c:v>
                </c:pt>
                <c:pt idx="40">
                  <c:v>목</c:v>
                </c:pt>
                <c:pt idx="41">
                  <c:v>목</c:v>
                </c:pt>
                <c:pt idx="42">
                  <c:v>목</c:v>
                </c:pt>
                <c:pt idx="43">
                  <c:v>목</c:v>
                </c:pt>
                <c:pt idx="44">
                  <c:v>목</c:v>
                </c:pt>
                <c:pt idx="45">
                  <c:v>목</c:v>
                </c:pt>
                <c:pt idx="46">
                  <c:v>목</c:v>
                </c:pt>
                <c:pt idx="47">
                  <c:v>목</c:v>
                </c:pt>
                <c:pt idx="48">
                  <c:v>금</c:v>
                </c:pt>
                <c:pt idx="49">
                  <c:v>금</c:v>
                </c:pt>
                <c:pt idx="50">
                  <c:v>금</c:v>
                </c:pt>
                <c:pt idx="51">
                  <c:v>금</c:v>
                </c:pt>
                <c:pt idx="52">
                  <c:v>금</c:v>
                </c:pt>
                <c:pt idx="53">
                  <c:v>금</c:v>
                </c:pt>
                <c:pt idx="54">
                  <c:v>금</c:v>
                </c:pt>
                <c:pt idx="55">
                  <c:v>금</c:v>
                </c:pt>
                <c:pt idx="56">
                  <c:v>금</c:v>
                </c:pt>
                <c:pt idx="57">
                  <c:v>금</c:v>
                </c:pt>
                <c:pt idx="58">
                  <c:v>금</c:v>
                </c:pt>
                <c:pt idx="59">
                  <c:v>금</c:v>
                </c:pt>
                <c:pt idx="60">
                  <c:v>토</c:v>
                </c:pt>
                <c:pt idx="61">
                  <c:v>토</c:v>
                </c:pt>
                <c:pt idx="62">
                  <c:v>토</c:v>
                </c:pt>
                <c:pt idx="63">
                  <c:v>토</c:v>
                </c:pt>
                <c:pt idx="64">
                  <c:v>토</c:v>
                </c:pt>
                <c:pt idx="65">
                  <c:v>토</c:v>
                </c:pt>
                <c:pt idx="66">
                  <c:v>토</c:v>
                </c:pt>
                <c:pt idx="67">
                  <c:v>토</c:v>
                </c:pt>
                <c:pt idx="68">
                  <c:v>토</c:v>
                </c:pt>
                <c:pt idx="69">
                  <c:v>토</c:v>
                </c:pt>
                <c:pt idx="70">
                  <c:v>토</c:v>
                </c:pt>
                <c:pt idx="71">
                  <c:v>토</c:v>
                </c:pt>
                <c:pt idx="72">
                  <c:v>일</c:v>
                </c:pt>
                <c:pt idx="73">
                  <c:v>일</c:v>
                </c:pt>
                <c:pt idx="74">
                  <c:v>일</c:v>
                </c:pt>
                <c:pt idx="75">
                  <c:v>일</c:v>
                </c:pt>
                <c:pt idx="76">
                  <c:v>일</c:v>
                </c:pt>
                <c:pt idx="77">
                  <c:v>일</c:v>
                </c:pt>
                <c:pt idx="78">
                  <c:v>일</c:v>
                </c:pt>
                <c:pt idx="79">
                  <c:v>일</c:v>
                </c:pt>
                <c:pt idx="80">
                  <c:v>일</c:v>
                </c:pt>
                <c:pt idx="81">
                  <c:v>일</c:v>
                </c:pt>
                <c:pt idx="82">
                  <c:v>일</c:v>
                </c:pt>
                <c:pt idx="83">
                  <c:v>일</c:v>
                </c:pt>
                <c:pt idx="84">
                  <c:v>월</c:v>
                </c:pt>
                <c:pt idx="85">
                  <c:v>월</c:v>
                </c:pt>
                <c:pt idx="86">
                  <c:v>월</c:v>
                </c:pt>
                <c:pt idx="87">
                  <c:v>월</c:v>
                </c:pt>
                <c:pt idx="88">
                  <c:v>월</c:v>
                </c:pt>
                <c:pt idx="89">
                  <c:v>월</c:v>
                </c:pt>
                <c:pt idx="90">
                  <c:v>월</c:v>
                </c:pt>
                <c:pt idx="91">
                  <c:v>월</c:v>
                </c:pt>
                <c:pt idx="92">
                  <c:v>월</c:v>
                </c:pt>
                <c:pt idx="93">
                  <c:v>월</c:v>
                </c:pt>
                <c:pt idx="94">
                  <c:v>월</c:v>
                </c:pt>
                <c:pt idx="95">
                  <c:v>월</c:v>
                </c:pt>
                <c:pt idx="96">
                  <c:v>화</c:v>
                </c:pt>
                <c:pt idx="97">
                  <c:v>화</c:v>
                </c:pt>
                <c:pt idx="98">
                  <c:v>화</c:v>
                </c:pt>
                <c:pt idx="99">
                  <c:v>화</c:v>
                </c:pt>
                <c:pt idx="100">
                  <c:v>화</c:v>
                </c:pt>
                <c:pt idx="101">
                  <c:v>화</c:v>
                </c:pt>
                <c:pt idx="102">
                  <c:v>화</c:v>
                </c:pt>
                <c:pt idx="103">
                  <c:v>화</c:v>
                </c:pt>
                <c:pt idx="104">
                  <c:v>화</c:v>
                </c:pt>
                <c:pt idx="105">
                  <c:v>화</c:v>
                </c:pt>
                <c:pt idx="106">
                  <c:v>화</c:v>
                </c:pt>
                <c:pt idx="107">
                  <c:v>화</c:v>
                </c:pt>
                <c:pt idx="108">
                  <c:v>수</c:v>
                </c:pt>
                <c:pt idx="109">
                  <c:v>수</c:v>
                </c:pt>
                <c:pt idx="110">
                  <c:v>수</c:v>
                </c:pt>
                <c:pt idx="111">
                  <c:v>수</c:v>
                </c:pt>
                <c:pt idx="112">
                  <c:v>수</c:v>
                </c:pt>
                <c:pt idx="113">
                  <c:v>수</c:v>
                </c:pt>
                <c:pt idx="114">
                  <c:v>수</c:v>
                </c:pt>
                <c:pt idx="115">
                  <c:v>수</c:v>
                </c:pt>
                <c:pt idx="116">
                  <c:v>수</c:v>
                </c:pt>
                <c:pt idx="117">
                  <c:v>수</c:v>
                </c:pt>
                <c:pt idx="118">
                  <c:v>수</c:v>
                </c:pt>
                <c:pt idx="119">
                  <c:v>수</c:v>
                </c:pt>
                <c:pt idx="120">
                  <c:v>목</c:v>
                </c:pt>
                <c:pt idx="121">
                  <c:v>목</c:v>
                </c:pt>
                <c:pt idx="122">
                  <c:v>목</c:v>
                </c:pt>
                <c:pt idx="123">
                  <c:v>목</c:v>
                </c:pt>
                <c:pt idx="124">
                  <c:v>목</c:v>
                </c:pt>
                <c:pt idx="125">
                  <c:v>목</c:v>
                </c:pt>
                <c:pt idx="126">
                  <c:v>목</c:v>
                </c:pt>
                <c:pt idx="127">
                  <c:v>목</c:v>
                </c:pt>
                <c:pt idx="128">
                  <c:v>목</c:v>
                </c:pt>
                <c:pt idx="129">
                  <c:v>목</c:v>
                </c:pt>
                <c:pt idx="130">
                  <c:v>목</c:v>
                </c:pt>
                <c:pt idx="131">
                  <c:v>목</c:v>
                </c:pt>
                <c:pt idx="132">
                  <c:v>금</c:v>
                </c:pt>
                <c:pt idx="133">
                  <c:v>금</c:v>
                </c:pt>
                <c:pt idx="134">
                  <c:v>금</c:v>
                </c:pt>
                <c:pt idx="135">
                  <c:v>금</c:v>
                </c:pt>
                <c:pt idx="136">
                  <c:v>금</c:v>
                </c:pt>
                <c:pt idx="137">
                  <c:v>금</c:v>
                </c:pt>
                <c:pt idx="138">
                  <c:v>금</c:v>
                </c:pt>
                <c:pt idx="139">
                  <c:v>금</c:v>
                </c:pt>
                <c:pt idx="140">
                  <c:v>금</c:v>
                </c:pt>
                <c:pt idx="141">
                  <c:v>금</c:v>
                </c:pt>
                <c:pt idx="142">
                  <c:v>금</c:v>
                </c:pt>
                <c:pt idx="143">
                  <c:v>금</c:v>
                </c:pt>
                <c:pt idx="144">
                  <c:v>토</c:v>
                </c:pt>
                <c:pt idx="145">
                  <c:v>토</c:v>
                </c:pt>
                <c:pt idx="146">
                  <c:v>토</c:v>
                </c:pt>
                <c:pt idx="147">
                  <c:v>토</c:v>
                </c:pt>
                <c:pt idx="148">
                  <c:v>토</c:v>
                </c:pt>
                <c:pt idx="149">
                  <c:v>토</c:v>
                </c:pt>
                <c:pt idx="150">
                  <c:v>토</c:v>
                </c:pt>
                <c:pt idx="151">
                  <c:v>토</c:v>
                </c:pt>
                <c:pt idx="152">
                  <c:v>토</c:v>
                </c:pt>
                <c:pt idx="153">
                  <c:v>토</c:v>
                </c:pt>
                <c:pt idx="154">
                  <c:v>토</c:v>
                </c:pt>
                <c:pt idx="155">
                  <c:v>토</c:v>
                </c:pt>
                <c:pt idx="156">
                  <c:v>일</c:v>
                </c:pt>
                <c:pt idx="157">
                  <c:v>일</c:v>
                </c:pt>
                <c:pt idx="158">
                  <c:v>일</c:v>
                </c:pt>
                <c:pt idx="159">
                  <c:v>일</c:v>
                </c:pt>
                <c:pt idx="160">
                  <c:v>일</c:v>
                </c:pt>
                <c:pt idx="161">
                  <c:v>일</c:v>
                </c:pt>
                <c:pt idx="162">
                  <c:v>일</c:v>
                </c:pt>
                <c:pt idx="163">
                  <c:v>일</c:v>
                </c:pt>
                <c:pt idx="164">
                  <c:v>일</c:v>
                </c:pt>
                <c:pt idx="165">
                  <c:v>일</c:v>
                </c:pt>
                <c:pt idx="166">
                  <c:v>일</c:v>
                </c:pt>
                <c:pt idx="167">
                  <c:v>일</c:v>
                </c:pt>
                <c:pt idx="168">
                  <c:v>월</c:v>
                </c:pt>
                <c:pt idx="169">
                  <c:v>월</c:v>
                </c:pt>
                <c:pt idx="170">
                  <c:v>월</c:v>
                </c:pt>
                <c:pt idx="171">
                  <c:v>월</c:v>
                </c:pt>
                <c:pt idx="172">
                  <c:v>월</c:v>
                </c:pt>
                <c:pt idx="173">
                  <c:v>월</c:v>
                </c:pt>
                <c:pt idx="174">
                  <c:v>월</c:v>
                </c:pt>
                <c:pt idx="175">
                  <c:v>월</c:v>
                </c:pt>
                <c:pt idx="176">
                  <c:v>월</c:v>
                </c:pt>
                <c:pt idx="177">
                  <c:v>월</c:v>
                </c:pt>
                <c:pt idx="178">
                  <c:v>월</c:v>
                </c:pt>
                <c:pt idx="179">
                  <c:v>월</c:v>
                </c:pt>
                <c:pt idx="180">
                  <c:v>화</c:v>
                </c:pt>
                <c:pt idx="181">
                  <c:v>화</c:v>
                </c:pt>
                <c:pt idx="182">
                  <c:v>화</c:v>
                </c:pt>
                <c:pt idx="183">
                  <c:v>화</c:v>
                </c:pt>
                <c:pt idx="184">
                  <c:v>화</c:v>
                </c:pt>
                <c:pt idx="185">
                  <c:v>화</c:v>
                </c:pt>
                <c:pt idx="186">
                  <c:v>화</c:v>
                </c:pt>
                <c:pt idx="187">
                  <c:v>화</c:v>
                </c:pt>
                <c:pt idx="188">
                  <c:v>화</c:v>
                </c:pt>
                <c:pt idx="189">
                  <c:v>화</c:v>
                </c:pt>
                <c:pt idx="190">
                  <c:v>화</c:v>
                </c:pt>
                <c:pt idx="191">
                  <c:v>화</c:v>
                </c:pt>
                <c:pt idx="192">
                  <c:v>수</c:v>
                </c:pt>
                <c:pt idx="193">
                  <c:v>수</c:v>
                </c:pt>
                <c:pt idx="194">
                  <c:v>수</c:v>
                </c:pt>
                <c:pt idx="195">
                  <c:v>수</c:v>
                </c:pt>
                <c:pt idx="196">
                  <c:v>수</c:v>
                </c:pt>
                <c:pt idx="197">
                  <c:v>수</c:v>
                </c:pt>
                <c:pt idx="198">
                  <c:v>수</c:v>
                </c:pt>
                <c:pt idx="199">
                  <c:v>수</c:v>
                </c:pt>
                <c:pt idx="200">
                  <c:v>수</c:v>
                </c:pt>
                <c:pt idx="201">
                  <c:v>수</c:v>
                </c:pt>
                <c:pt idx="202">
                  <c:v>수</c:v>
                </c:pt>
                <c:pt idx="203">
                  <c:v>수</c:v>
                </c:pt>
                <c:pt idx="204">
                  <c:v>목</c:v>
                </c:pt>
                <c:pt idx="205">
                  <c:v>목</c:v>
                </c:pt>
                <c:pt idx="206">
                  <c:v>목</c:v>
                </c:pt>
                <c:pt idx="207">
                  <c:v>목</c:v>
                </c:pt>
                <c:pt idx="208">
                  <c:v>목</c:v>
                </c:pt>
                <c:pt idx="209">
                  <c:v>목</c:v>
                </c:pt>
                <c:pt idx="210">
                  <c:v>목</c:v>
                </c:pt>
                <c:pt idx="211">
                  <c:v>목</c:v>
                </c:pt>
                <c:pt idx="212">
                  <c:v>목</c:v>
                </c:pt>
                <c:pt idx="213">
                  <c:v>목</c:v>
                </c:pt>
                <c:pt idx="214">
                  <c:v>목</c:v>
                </c:pt>
                <c:pt idx="215">
                  <c:v>목</c:v>
                </c:pt>
                <c:pt idx="216">
                  <c:v>금</c:v>
                </c:pt>
                <c:pt idx="217">
                  <c:v>금</c:v>
                </c:pt>
                <c:pt idx="218">
                  <c:v>금</c:v>
                </c:pt>
                <c:pt idx="219">
                  <c:v>금</c:v>
                </c:pt>
                <c:pt idx="220">
                  <c:v>금</c:v>
                </c:pt>
                <c:pt idx="221">
                  <c:v>금</c:v>
                </c:pt>
                <c:pt idx="222">
                  <c:v>금</c:v>
                </c:pt>
                <c:pt idx="223">
                  <c:v>금</c:v>
                </c:pt>
                <c:pt idx="224">
                  <c:v>금</c:v>
                </c:pt>
                <c:pt idx="225">
                  <c:v>금</c:v>
                </c:pt>
                <c:pt idx="226">
                  <c:v>금</c:v>
                </c:pt>
                <c:pt idx="227">
                  <c:v>금</c:v>
                </c:pt>
                <c:pt idx="228">
                  <c:v>토</c:v>
                </c:pt>
                <c:pt idx="229">
                  <c:v>토</c:v>
                </c:pt>
                <c:pt idx="230">
                  <c:v>토</c:v>
                </c:pt>
                <c:pt idx="231">
                  <c:v>토</c:v>
                </c:pt>
                <c:pt idx="232">
                  <c:v>토</c:v>
                </c:pt>
                <c:pt idx="233">
                  <c:v>토</c:v>
                </c:pt>
                <c:pt idx="234">
                  <c:v>토</c:v>
                </c:pt>
                <c:pt idx="235">
                  <c:v>토</c:v>
                </c:pt>
                <c:pt idx="236">
                  <c:v>토</c:v>
                </c:pt>
                <c:pt idx="237">
                  <c:v>토</c:v>
                </c:pt>
                <c:pt idx="238">
                  <c:v>토</c:v>
                </c:pt>
                <c:pt idx="239">
                  <c:v>토</c:v>
                </c:pt>
                <c:pt idx="240">
                  <c:v>일</c:v>
                </c:pt>
                <c:pt idx="241">
                  <c:v>일</c:v>
                </c:pt>
                <c:pt idx="242">
                  <c:v>일</c:v>
                </c:pt>
                <c:pt idx="243">
                  <c:v>일</c:v>
                </c:pt>
                <c:pt idx="244">
                  <c:v>일</c:v>
                </c:pt>
                <c:pt idx="245">
                  <c:v>일</c:v>
                </c:pt>
                <c:pt idx="246">
                  <c:v>일</c:v>
                </c:pt>
                <c:pt idx="247">
                  <c:v>일</c:v>
                </c:pt>
                <c:pt idx="248">
                  <c:v>일</c:v>
                </c:pt>
                <c:pt idx="249">
                  <c:v>일</c:v>
                </c:pt>
                <c:pt idx="250">
                  <c:v>일</c:v>
                </c:pt>
                <c:pt idx="251">
                  <c:v>일</c:v>
                </c:pt>
              </c:strCache>
            </c:strRef>
          </c:cat>
          <c:val>
            <c:numRef>
              <c:f>Sheet1!$B$2:$B$253</c:f>
              <c:numCache>
                <c:formatCode>General</c:formatCode>
                <c:ptCount val="252"/>
                <c:pt idx="0">
                  <c:v>11</c:v>
                </c:pt>
                <c:pt idx="1">
                  <c:v>10</c:v>
                </c:pt>
                <c:pt idx="2">
                  <c:v>15</c:v>
                </c:pt>
                <c:pt idx="3">
                  <c:v>19</c:v>
                </c:pt>
                <c:pt idx="4">
                  <c:v>9</c:v>
                </c:pt>
                <c:pt idx="5">
                  <c:v>5</c:v>
                </c:pt>
                <c:pt idx="6">
                  <c:v>10</c:v>
                </c:pt>
                <c:pt idx="7">
                  <c:v>9</c:v>
                </c:pt>
                <c:pt idx="8">
                  <c:v>6</c:v>
                </c:pt>
                <c:pt idx="9">
                  <c:v>5</c:v>
                </c:pt>
                <c:pt idx="10">
                  <c:v>0</c:v>
                </c:pt>
                <c:pt idx="11">
                  <c:v>0</c:v>
                </c:pt>
                <c:pt idx="12">
                  <c:v>6</c:v>
                </c:pt>
                <c:pt idx="13">
                  <c:v>10</c:v>
                </c:pt>
                <c:pt idx="14">
                  <c:v>16</c:v>
                </c:pt>
                <c:pt idx="15">
                  <c:v>12</c:v>
                </c:pt>
                <c:pt idx="16">
                  <c:v>9</c:v>
                </c:pt>
                <c:pt idx="17">
                  <c:v>17</c:v>
                </c:pt>
                <c:pt idx="18">
                  <c:v>20</c:v>
                </c:pt>
                <c:pt idx="19">
                  <c:v>18</c:v>
                </c:pt>
                <c:pt idx="20">
                  <c:v>14</c:v>
                </c:pt>
                <c:pt idx="21">
                  <c:v>9</c:v>
                </c:pt>
                <c:pt idx="22">
                  <c:v>0</c:v>
                </c:pt>
                <c:pt idx="23">
                  <c:v>0</c:v>
                </c:pt>
                <c:pt idx="24">
                  <c:v>8</c:v>
                </c:pt>
                <c:pt idx="25">
                  <c:v>8</c:v>
                </c:pt>
                <c:pt idx="26">
                  <c:v>5</c:v>
                </c:pt>
                <c:pt idx="27">
                  <c:v>13</c:v>
                </c:pt>
                <c:pt idx="28">
                  <c:v>20</c:v>
                </c:pt>
                <c:pt idx="29">
                  <c:v>13</c:v>
                </c:pt>
                <c:pt idx="30">
                  <c:v>10</c:v>
                </c:pt>
                <c:pt idx="31">
                  <c:v>12</c:v>
                </c:pt>
                <c:pt idx="32">
                  <c:v>19</c:v>
                </c:pt>
                <c:pt idx="33">
                  <c:v>27</c:v>
                </c:pt>
                <c:pt idx="34">
                  <c:v>0</c:v>
                </c:pt>
                <c:pt idx="35">
                  <c:v>0</c:v>
                </c:pt>
                <c:pt idx="36">
                  <c:v>9</c:v>
                </c:pt>
                <c:pt idx="37">
                  <c:v>17</c:v>
                </c:pt>
                <c:pt idx="38">
                  <c:v>11</c:v>
                </c:pt>
                <c:pt idx="39">
                  <c:v>15</c:v>
                </c:pt>
                <c:pt idx="40">
                  <c:v>16</c:v>
                </c:pt>
                <c:pt idx="41">
                  <c:v>15</c:v>
                </c:pt>
                <c:pt idx="42">
                  <c:v>19</c:v>
                </c:pt>
                <c:pt idx="43">
                  <c:v>17</c:v>
                </c:pt>
                <c:pt idx="44">
                  <c:v>15</c:v>
                </c:pt>
                <c:pt idx="45">
                  <c:v>3</c:v>
                </c:pt>
                <c:pt idx="46">
                  <c:v>0</c:v>
                </c:pt>
                <c:pt idx="47">
                  <c:v>0</c:v>
                </c:pt>
                <c:pt idx="48">
                  <c:v>22</c:v>
                </c:pt>
                <c:pt idx="49">
                  <c:v>20</c:v>
                </c:pt>
                <c:pt idx="50">
                  <c:v>9</c:v>
                </c:pt>
                <c:pt idx="51">
                  <c:v>9</c:v>
                </c:pt>
                <c:pt idx="52">
                  <c:v>14</c:v>
                </c:pt>
                <c:pt idx="53">
                  <c:v>21</c:v>
                </c:pt>
                <c:pt idx="54">
                  <c:v>18</c:v>
                </c:pt>
                <c:pt idx="55">
                  <c:v>22</c:v>
                </c:pt>
                <c:pt idx="56">
                  <c:v>18</c:v>
                </c:pt>
                <c:pt idx="57">
                  <c:v>27</c:v>
                </c:pt>
                <c:pt idx="58">
                  <c:v>2</c:v>
                </c:pt>
                <c:pt idx="59">
                  <c:v>0</c:v>
                </c:pt>
                <c:pt idx="60">
                  <c:v>14</c:v>
                </c:pt>
                <c:pt idx="61">
                  <c:v>13</c:v>
                </c:pt>
                <c:pt idx="62">
                  <c:v>22</c:v>
                </c:pt>
                <c:pt idx="63">
                  <c:v>15</c:v>
                </c:pt>
                <c:pt idx="64">
                  <c:v>19</c:v>
                </c:pt>
                <c:pt idx="65">
                  <c:v>17</c:v>
                </c:pt>
                <c:pt idx="66">
                  <c:v>27</c:v>
                </c:pt>
                <c:pt idx="67">
                  <c:v>10</c:v>
                </c:pt>
                <c:pt idx="68">
                  <c:v>14</c:v>
                </c:pt>
                <c:pt idx="69">
                  <c:v>4</c:v>
                </c:pt>
                <c:pt idx="70">
                  <c:v>3</c:v>
                </c:pt>
                <c:pt idx="71">
                  <c:v>0</c:v>
                </c:pt>
                <c:pt idx="72">
                  <c:v>8</c:v>
                </c:pt>
                <c:pt idx="73">
                  <c:v>11</c:v>
                </c:pt>
                <c:pt idx="74">
                  <c:v>32</c:v>
                </c:pt>
                <c:pt idx="75">
                  <c:v>29</c:v>
                </c:pt>
                <c:pt idx="76">
                  <c:v>26</c:v>
                </c:pt>
                <c:pt idx="77">
                  <c:v>17</c:v>
                </c:pt>
                <c:pt idx="78">
                  <c:v>17</c:v>
                </c:pt>
                <c:pt idx="79">
                  <c:v>19</c:v>
                </c:pt>
                <c:pt idx="80">
                  <c:v>12</c:v>
                </c:pt>
                <c:pt idx="81">
                  <c:v>16</c:v>
                </c:pt>
                <c:pt idx="82">
                  <c:v>1</c:v>
                </c:pt>
                <c:pt idx="83">
                  <c:v>0</c:v>
                </c:pt>
                <c:pt idx="84">
                  <c:v>5</c:v>
                </c:pt>
                <c:pt idx="85">
                  <c:v>9</c:v>
                </c:pt>
                <c:pt idx="86">
                  <c:v>11</c:v>
                </c:pt>
                <c:pt idx="87">
                  <c:v>11</c:v>
                </c:pt>
                <c:pt idx="88">
                  <c:v>16</c:v>
                </c:pt>
                <c:pt idx="89">
                  <c:v>15</c:v>
                </c:pt>
                <c:pt idx="90">
                  <c:v>17</c:v>
                </c:pt>
                <c:pt idx="91">
                  <c:v>28</c:v>
                </c:pt>
                <c:pt idx="92">
                  <c:v>5</c:v>
                </c:pt>
                <c:pt idx="93">
                  <c:v>7</c:v>
                </c:pt>
                <c:pt idx="94">
                  <c:v>0</c:v>
                </c:pt>
                <c:pt idx="95">
                  <c:v>0</c:v>
                </c:pt>
                <c:pt idx="96">
                  <c:v>7</c:v>
                </c:pt>
                <c:pt idx="97">
                  <c:v>16</c:v>
                </c:pt>
                <c:pt idx="98">
                  <c:v>11</c:v>
                </c:pt>
                <c:pt idx="99">
                  <c:v>3</c:v>
                </c:pt>
                <c:pt idx="100">
                  <c:v>7</c:v>
                </c:pt>
                <c:pt idx="101">
                  <c:v>15</c:v>
                </c:pt>
                <c:pt idx="102">
                  <c:v>11</c:v>
                </c:pt>
                <c:pt idx="103">
                  <c:v>16</c:v>
                </c:pt>
                <c:pt idx="104">
                  <c:v>22</c:v>
                </c:pt>
                <c:pt idx="105">
                  <c:v>21</c:v>
                </c:pt>
                <c:pt idx="106">
                  <c:v>0</c:v>
                </c:pt>
                <c:pt idx="107">
                  <c:v>0</c:v>
                </c:pt>
                <c:pt idx="108">
                  <c:v>6</c:v>
                </c:pt>
                <c:pt idx="109">
                  <c:v>11</c:v>
                </c:pt>
                <c:pt idx="110">
                  <c:v>18</c:v>
                </c:pt>
                <c:pt idx="111">
                  <c:v>13</c:v>
                </c:pt>
                <c:pt idx="112">
                  <c:v>13</c:v>
                </c:pt>
                <c:pt idx="113">
                  <c:v>10</c:v>
                </c:pt>
                <c:pt idx="114">
                  <c:v>18</c:v>
                </c:pt>
                <c:pt idx="115">
                  <c:v>25</c:v>
                </c:pt>
                <c:pt idx="116">
                  <c:v>8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5</c:v>
                </c:pt>
                <c:pt idx="121">
                  <c:v>17</c:v>
                </c:pt>
                <c:pt idx="122">
                  <c:v>15</c:v>
                </c:pt>
                <c:pt idx="123">
                  <c:v>14</c:v>
                </c:pt>
                <c:pt idx="124">
                  <c:v>13</c:v>
                </c:pt>
                <c:pt idx="125">
                  <c:v>17</c:v>
                </c:pt>
                <c:pt idx="126">
                  <c:v>20</c:v>
                </c:pt>
                <c:pt idx="127">
                  <c:v>20</c:v>
                </c:pt>
                <c:pt idx="128">
                  <c:v>15</c:v>
                </c:pt>
                <c:pt idx="129">
                  <c:v>7</c:v>
                </c:pt>
                <c:pt idx="130">
                  <c:v>0</c:v>
                </c:pt>
                <c:pt idx="131">
                  <c:v>0</c:v>
                </c:pt>
                <c:pt idx="132">
                  <c:v>8</c:v>
                </c:pt>
                <c:pt idx="133">
                  <c:v>8</c:v>
                </c:pt>
                <c:pt idx="134">
                  <c:v>11</c:v>
                </c:pt>
                <c:pt idx="135">
                  <c:v>11</c:v>
                </c:pt>
                <c:pt idx="136">
                  <c:v>11</c:v>
                </c:pt>
                <c:pt idx="137">
                  <c:v>20</c:v>
                </c:pt>
                <c:pt idx="138">
                  <c:v>9</c:v>
                </c:pt>
                <c:pt idx="139">
                  <c:v>23</c:v>
                </c:pt>
                <c:pt idx="140">
                  <c:v>13</c:v>
                </c:pt>
                <c:pt idx="141">
                  <c:v>22</c:v>
                </c:pt>
                <c:pt idx="142">
                  <c:v>0</c:v>
                </c:pt>
                <c:pt idx="143">
                  <c:v>0</c:v>
                </c:pt>
                <c:pt idx="144">
                  <c:v>9</c:v>
                </c:pt>
                <c:pt idx="145">
                  <c:v>21</c:v>
                </c:pt>
                <c:pt idx="146">
                  <c:v>25</c:v>
                </c:pt>
                <c:pt idx="147">
                  <c:v>33</c:v>
                </c:pt>
                <c:pt idx="148">
                  <c:v>24</c:v>
                </c:pt>
                <c:pt idx="149">
                  <c:v>24</c:v>
                </c:pt>
                <c:pt idx="150">
                  <c:v>33</c:v>
                </c:pt>
                <c:pt idx="151">
                  <c:v>30</c:v>
                </c:pt>
                <c:pt idx="152">
                  <c:v>30</c:v>
                </c:pt>
                <c:pt idx="153">
                  <c:v>38</c:v>
                </c:pt>
                <c:pt idx="154">
                  <c:v>13</c:v>
                </c:pt>
                <c:pt idx="155">
                  <c:v>0</c:v>
                </c:pt>
                <c:pt idx="156">
                  <c:v>11</c:v>
                </c:pt>
                <c:pt idx="157">
                  <c:v>28</c:v>
                </c:pt>
                <c:pt idx="158">
                  <c:v>30</c:v>
                </c:pt>
                <c:pt idx="159">
                  <c:v>23</c:v>
                </c:pt>
                <c:pt idx="160">
                  <c:v>43</c:v>
                </c:pt>
                <c:pt idx="161">
                  <c:v>41</c:v>
                </c:pt>
                <c:pt idx="162">
                  <c:v>31</c:v>
                </c:pt>
                <c:pt idx="163">
                  <c:v>26</c:v>
                </c:pt>
                <c:pt idx="164">
                  <c:v>21</c:v>
                </c:pt>
                <c:pt idx="165">
                  <c:v>12</c:v>
                </c:pt>
                <c:pt idx="166">
                  <c:v>0</c:v>
                </c:pt>
                <c:pt idx="167">
                  <c:v>0</c:v>
                </c:pt>
                <c:pt idx="168">
                  <c:v>8</c:v>
                </c:pt>
                <c:pt idx="169">
                  <c:v>13</c:v>
                </c:pt>
                <c:pt idx="170">
                  <c:v>12</c:v>
                </c:pt>
                <c:pt idx="171">
                  <c:v>6</c:v>
                </c:pt>
                <c:pt idx="172">
                  <c:v>13</c:v>
                </c:pt>
                <c:pt idx="173">
                  <c:v>12</c:v>
                </c:pt>
                <c:pt idx="174">
                  <c:v>11</c:v>
                </c:pt>
                <c:pt idx="175">
                  <c:v>17</c:v>
                </c:pt>
                <c:pt idx="176">
                  <c:v>6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6</c:v>
                </c:pt>
                <c:pt idx="181">
                  <c:v>17</c:v>
                </c:pt>
                <c:pt idx="182">
                  <c:v>12</c:v>
                </c:pt>
                <c:pt idx="183">
                  <c:v>22</c:v>
                </c:pt>
                <c:pt idx="184">
                  <c:v>13</c:v>
                </c:pt>
                <c:pt idx="185">
                  <c:v>18</c:v>
                </c:pt>
                <c:pt idx="186">
                  <c:v>22</c:v>
                </c:pt>
                <c:pt idx="187">
                  <c:v>20</c:v>
                </c:pt>
                <c:pt idx="188">
                  <c:v>17</c:v>
                </c:pt>
                <c:pt idx="189">
                  <c:v>10</c:v>
                </c:pt>
                <c:pt idx="190">
                  <c:v>0</c:v>
                </c:pt>
                <c:pt idx="191">
                  <c:v>0</c:v>
                </c:pt>
                <c:pt idx="192">
                  <c:v>8</c:v>
                </c:pt>
                <c:pt idx="193">
                  <c:v>5</c:v>
                </c:pt>
                <c:pt idx="194">
                  <c:v>10</c:v>
                </c:pt>
                <c:pt idx="195">
                  <c:v>12</c:v>
                </c:pt>
                <c:pt idx="196">
                  <c:v>5</c:v>
                </c:pt>
                <c:pt idx="197">
                  <c:v>7</c:v>
                </c:pt>
                <c:pt idx="198">
                  <c:v>8</c:v>
                </c:pt>
                <c:pt idx="199">
                  <c:v>13</c:v>
                </c:pt>
                <c:pt idx="200">
                  <c:v>5</c:v>
                </c:pt>
                <c:pt idx="201">
                  <c:v>12</c:v>
                </c:pt>
                <c:pt idx="202">
                  <c:v>0</c:v>
                </c:pt>
                <c:pt idx="203">
                  <c:v>0</c:v>
                </c:pt>
                <c:pt idx="204">
                  <c:v>6</c:v>
                </c:pt>
                <c:pt idx="205">
                  <c:v>13</c:v>
                </c:pt>
                <c:pt idx="206">
                  <c:v>13</c:v>
                </c:pt>
                <c:pt idx="207">
                  <c:v>8</c:v>
                </c:pt>
                <c:pt idx="208">
                  <c:v>17</c:v>
                </c:pt>
                <c:pt idx="209">
                  <c:v>19</c:v>
                </c:pt>
                <c:pt idx="210">
                  <c:v>9</c:v>
                </c:pt>
                <c:pt idx="211">
                  <c:v>18</c:v>
                </c:pt>
                <c:pt idx="212">
                  <c:v>14</c:v>
                </c:pt>
                <c:pt idx="213">
                  <c:v>7</c:v>
                </c:pt>
                <c:pt idx="214">
                  <c:v>0</c:v>
                </c:pt>
                <c:pt idx="215">
                  <c:v>0</c:v>
                </c:pt>
                <c:pt idx="216">
                  <c:v>14</c:v>
                </c:pt>
                <c:pt idx="217">
                  <c:v>8</c:v>
                </c:pt>
                <c:pt idx="218">
                  <c:v>20</c:v>
                </c:pt>
                <c:pt idx="219">
                  <c:v>13</c:v>
                </c:pt>
                <c:pt idx="220">
                  <c:v>18</c:v>
                </c:pt>
                <c:pt idx="221">
                  <c:v>14</c:v>
                </c:pt>
                <c:pt idx="222">
                  <c:v>16</c:v>
                </c:pt>
                <c:pt idx="223">
                  <c:v>23</c:v>
                </c:pt>
                <c:pt idx="224">
                  <c:v>27</c:v>
                </c:pt>
                <c:pt idx="225">
                  <c:v>44</c:v>
                </c:pt>
                <c:pt idx="226">
                  <c:v>0</c:v>
                </c:pt>
                <c:pt idx="227">
                  <c:v>0</c:v>
                </c:pt>
                <c:pt idx="228">
                  <c:v>23</c:v>
                </c:pt>
                <c:pt idx="229">
                  <c:v>21</c:v>
                </c:pt>
                <c:pt idx="230">
                  <c:v>22</c:v>
                </c:pt>
                <c:pt idx="231">
                  <c:v>34</c:v>
                </c:pt>
                <c:pt idx="232">
                  <c:v>23</c:v>
                </c:pt>
                <c:pt idx="233">
                  <c:v>28</c:v>
                </c:pt>
                <c:pt idx="234">
                  <c:v>32</c:v>
                </c:pt>
                <c:pt idx="235">
                  <c:v>27</c:v>
                </c:pt>
                <c:pt idx="236">
                  <c:v>42</c:v>
                </c:pt>
                <c:pt idx="237">
                  <c:v>29</c:v>
                </c:pt>
                <c:pt idx="238">
                  <c:v>3</c:v>
                </c:pt>
                <c:pt idx="239">
                  <c:v>0</c:v>
                </c:pt>
                <c:pt idx="240">
                  <c:v>16</c:v>
                </c:pt>
                <c:pt idx="241">
                  <c:v>22</c:v>
                </c:pt>
                <c:pt idx="242">
                  <c:v>19</c:v>
                </c:pt>
                <c:pt idx="243">
                  <c:v>29</c:v>
                </c:pt>
                <c:pt idx="244">
                  <c:v>29</c:v>
                </c:pt>
                <c:pt idx="245">
                  <c:v>28</c:v>
                </c:pt>
                <c:pt idx="246">
                  <c:v>22</c:v>
                </c:pt>
                <c:pt idx="247">
                  <c:v>18</c:v>
                </c:pt>
                <c:pt idx="248">
                  <c:v>22</c:v>
                </c:pt>
                <c:pt idx="249">
                  <c:v>1</c:v>
                </c:pt>
                <c:pt idx="250">
                  <c:v>1</c:v>
                </c:pt>
                <c:pt idx="251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A4A-42DD-BC8D-B3268E4D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720448"/>
        <c:axId val="169743104"/>
      </c:lineChart>
      <c:catAx>
        <c:axId val="169720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요일</a:t>
                </a:r>
                <a:endPara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rgbClr val="787274"/>
                </a:solidFill>
              </a:defRPr>
            </a:pPr>
            <a:endParaRPr lang="ko-KR"/>
          </a:p>
        </c:txPr>
        <c:crossAx val="169743104"/>
        <c:crosses val="autoZero"/>
        <c:auto val="1"/>
        <c:lblAlgn val="ctr"/>
        <c:lblOffset val="100"/>
        <c:tickLblSkip val="12"/>
        <c:noMultiLvlLbl val="0"/>
      </c:catAx>
      <c:valAx>
        <c:axId val="1697431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방문 고객 수 </a:t>
                </a:r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1.6370942830370782E-2"/>
              <c:y val="0.107156484187763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rgbClr val="787274"/>
                </a:solidFill>
              </a:defRPr>
            </a:pPr>
            <a:endParaRPr lang="ko-KR"/>
          </a:p>
        </c:txPr>
        <c:crossAx val="169720448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Sheet1!$F$2:$F$3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380.67</c:v>
                </c:pt>
                <c:pt idx="1">
                  <c:v>163.66999999999999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B7-481B-B699-8C15DC5D6C99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Sheet1!$F$2:$F$3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362.33</c:v>
                </c:pt>
                <c:pt idx="1">
                  <c:v>201.33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B7-481B-B699-8C15DC5D6C99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97B953"/>
            </a:solidFill>
          </c:spPr>
          <c:invertIfNegative val="0"/>
          <c:cat>
            <c:strRef>
              <c:f>Sheet1!$F$2:$F$3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  <c:pt idx="0">
                  <c:v>359</c:v>
                </c:pt>
                <c:pt idx="1">
                  <c:v>207.5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B7-481B-B699-8C15DC5D6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2185856"/>
        <c:axId val="172188032"/>
        <c:axId val="0"/>
      </c:bar3DChart>
      <c:catAx>
        <c:axId val="172185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/>
                  <a:t>카테고리</a:t>
                </a:r>
                <a:endParaRPr lang="ko-KR" altLang="en-US" sz="1050" dirty="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2188032"/>
        <c:crosses val="autoZero"/>
        <c:auto val="1"/>
        <c:lblAlgn val="ctr"/>
        <c:lblOffset val="100"/>
        <c:noMultiLvlLbl val="0"/>
      </c:catAx>
      <c:valAx>
        <c:axId val="172188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ko-KR" altLang="en-US" sz="1050" dirty="0" smtClean="0"/>
                  <a:t>고객 수 </a:t>
                </a:r>
                <a:r>
                  <a:rPr lang="en-US" altLang="ko-KR" sz="1050" dirty="0" smtClean="0"/>
                  <a:t>(</a:t>
                </a:r>
                <a:r>
                  <a:rPr lang="ko-KR" altLang="en-US" sz="1050" dirty="0" smtClean="0"/>
                  <a:t>명</a:t>
                </a:r>
                <a:r>
                  <a:rPr lang="en-US" altLang="ko-KR" sz="1050" dirty="0" smtClean="0"/>
                  <a:t>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218585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ayout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400"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792.12270000000001</c:v>
                </c:pt>
                <c:pt idx="1">
                  <c:v>597.20929999999998</c:v>
                </c:pt>
                <c:pt idx="2">
                  <c:v>671.46079999999995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29-4AE4-B7E2-7D5C3C53CD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772.96519999999998</c:v>
                </c:pt>
                <c:pt idx="1">
                  <c:v>664.6961</c:v>
                </c:pt>
                <c:pt idx="2">
                  <c:v>636.15570000000002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229-4AE4-B7E2-7D5C3C53CD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645.60490000000004</c:v>
                </c:pt>
                <c:pt idx="1">
                  <c:v>561.38189999999997</c:v>
                </c:pt>
                <c:pt idx="2">
                  <c:v>660.0462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229-4AE4-B7E2-7D5C3C53C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4027904"/>
        <c:axId val="174029824"/>
        <c:axId val="0"/>
      </c:bar3DChart>
      <c:catAx>
        <c:axId val="174027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029824"/>
        <c:crosses val="autoZero"/>
        <c:auto val="1"/>
        <c:lblAlgn val="ctr"/>
        <c:lblOffset val="100"/>
        <c:noMultiLvlLbl val="0"/>
      </c:catAx>
      <c:valAx>
        <c:axId val="1740298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5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</a:t>
                </a:r>
                <a:r>
                  <a:rPr lang="ko-KR" altLang="en-US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체류 시간 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050" dirty="0" smtClean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0279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1191.5407</c:v>
                </c:pt>
                <c:pt idx="1">
                  <c:v>650.74639999999999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01-4C2A-94DD-3812202FB3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1136.095</c:v>
                </c:pt>
                <c:pt idx="1">
                  <c:v>746.73239999999998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01-4C2A-94DD-3812202FB3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1123.2981</c:v>
                </c:pt>
                <c:pt idx="1">
                  <c:v>890.98199999999997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01-4C2A-94DD-3812202FB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4188800"/>
        <c:axId val="174457216"/>
        <c:axId val="0"/>
      </c:bar3DChart>
      <c:catAx>
        <c:axId val="174188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0.40276942793730097"/>
              <c:y val="0.8205640701743165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457216"/>
        <c:crosses val="autoZero"/>
        <c:auto val="1"/>
        <c:lblAlgn val="ctr"/>
        <c:lblOffset val="100"/>
        <c:noMultiLvlLbl val="0"/>
      </c:catAx>
      <c:valAx>
        <c:axId val="174457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5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체류 시간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</a:t>
                </a:r>
                <a:r>
                  <a:rPr lang="ko-KR" altLang="en-US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050" dirty="0" smtClean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18880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0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2.8088000000000002</c:v>
                </c:pt>
                <c:pt idx="1">
                  <c:v>2.4451999999999998</c:v>
                </c:pt>
                <c:pt idx="2">
                  <c:v>1.1505000000000001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31-4307-8810-F69E21E9E1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2.9548999999999999</c:v>
                </c:pt>
                <c:pt idx="1">
                  <c:v>2.5474000000000001</c:v>
                </c:pt>
                <c:pt idx="2">
                  <c:v>1.1106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131-4307-8810-F69E21E9E1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2.8801000000000001</c:v>
                </c:pt>
                <c:pt idx="1">
                  <c:v>2.25</c:v>
                </c:pt>
                <c:pt idx="2">
                  <c:v>1.1838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131-4307-8810-F69E21E9E1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4530560"/>
        <c:axId val="174532480"/>
        <c:axId val="0"/>
      </c:bar3DChart>
      <c:catAx>
        <c:axId val="17453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532480"/>
        <c:crosses val="autoZero"/>
        <c:auto val="1"/>
        <c:lblAlgn val="ctr"/>
        <c:lblOffset val="100"/>
        <c:noMultiLvlLbl val="0"/>
      </c:catAx>
      <c:valAx>
        <c:axId val="174532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Stay Point (</a:t>
                </a: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45305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0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2.3654649999999999</c:v>
                </c:pt>
                <c:pt idx="1">
                  <c:v>2.9512200000000002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01-4C2A-94DD-3812202FB3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2.2980680000000002</c:v>
                </c:pt>
                <c:pt idx="1">
                  <c:v>3.0135139999999998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01-4C2A-94DD-3812202FB3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2.3175490000000001</c:v>
                </c:pt>
                <c:pt idx="1">
                  <c:v>3.0675110000000001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01-4C2A-94DD-3812202FB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5002752"/>
        <c:axId val="175004672"/>
        <c:axId val="0"/>
      </c:bar3DChart>
      <c:catAx>
        <c:axId val="175002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0.40276942793730097"/>
              <c:y val="0.8205640701743165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5004672"/>
        <c:crosses val="autoZero"/>
        <c:auto val="1"/>
        <c:lblAlgn val="ctr"/>
        <c:lblOffset val="100"/>
        <c:noMultiLvlLbl val="0"/>
      </c:catAx>
      <c:valAx>
        <c:axId val="175004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5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Stay Point (</a:t>
                </a:r>
                <a:r>
                  <a:rPr lang="ko-KR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</a:t>
                </a:r>
                <a:r>
                  <a:rPr lang="en-US" altLang="ko-KR" sz="105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6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50027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0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069287350006302E-2"/>
          <c:y val="6.7594839018721639E-2"/>
          <c:w val="0.76575886414056926"/>
          <c:h val="0.7826644075915568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월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81</c:v>
                </c:pt>
                <c:pt idx="1">
                  <c:v>122</c:v>
                </c:pt>
                <c:pt idx="2">
                  <c:v>137</c:v>
                </c:pt>
                <c:pt idx="3">
                  <c:v>113</c:v>
                </c:pt>
                <c:pt idx="4">
                  <c:v>97</c:v>
                </c:pt>
                <c:pt idx="5">
                  <c:v>119</c:v>
                </c:pt>
                <c:pt idx="6">
                  <c:v>136</c:v>
                </c:pt>
                <c:pt idx="7">
                  <c:v>167</c:v>
                </c:pt>
                <c:pt idx="8">
                  <c:v>119</c:v>
                </c:pt>
                <c:pt idx="9">
                  <c:v>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C92-4304-9B7E-27D271B3EC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화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71</c:v>
                </c:pt>
                <c:pt idx="1">
                  <c:v>110</c:v>
                </c:pt>
                <c:pt idx="2">
                  <c:v>104</c:v>
                </c:pt>
                <c:pt idx="3">
                  <c:v>114</c:v>
                </c:pt>
                <c:pt idx="4">
                  <c:v>88</c:v>
                </c:pt>
                <c:pt idx="5">
                  <c:v>134</c:v>
                </c:pt>
                <c:pt idx="6">
                  <c:v>179</c:v>
                </c:pt>
                <c:pt idx="7">
                  <c:v>138</c:v>
                </c:pt>
                <c:pt idx="8">
                  <c:v>135</c:v>
                </c:pt>
                <c:pt idx="9">
                  <c:v>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C92-4304-9B7E-27D271B3EC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수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Sheet1!$B$4:$K$4</c:f>
              <c:numCache>
                <c:formatCode>General</c:formatCode>
                <c:ptCount val="10"/>
                <c:pt idx="0">
                  <c:v>72</c:v>
                </c:pt>
                <c:pt idx="1">
                  <c:v>140</c:v>
                </c:pt>
                <c:pt idx="2">
                  <c:v>110</c:v>
                </c:pt>
                <c:pt idx="3">
                  <c:v>124</c:v>
                </c:pt>
                <c:pt idx="4">
                  <c:v>118</c:v>
                </c:pt>
                <c:pt idx="5">
                  <c:v>133</c:v>
                </c:pt>
                <c:pt idx="6">
                  <c:v>144</c:v>
                </c:pt>
                <c:pt idx="7">
                  <c:v>148</c:v>
                </c:pt>
                <c:pt idx="8">
                  <c:v>135</c:v>
                </c:pt>
                <c:pt idx="9">
                  <c:v>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C92-4304-9B7E-27D271B3EC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목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Sheet1!$B$5:$K$5</c:f>
              <c:numCache>
                <c:formatCode>General</c:formatCode>
                <c:ptCount val="10"/>
                <c:pt idx="0">
                  <c:v>70</c:v>
                </c:pt>
                <c:pt idx="1">
                  <c:v>138</c:v>
                </c:pt>
                <c:pt idx="2">
                  <c:v>129</c:v>
                </c:pt>
                <c:pt idx="3">
                  <c:v>132</c:v>
                </c:pt>
                <c:pt idx="4">
                  <c:v>148</c:v>
                </c:pt>
                <c:pt idx="5">
                  <c:v>140</c:v>
                </c:pt>
                <c:pt idx="6">
                  <c:v>154</c:v>
                </c:pt>
                <c:pt idx="7">
                  <c:v>173</c:v>
                </c:pt>
                <c:pt idx="8">
                  <c:v>180</c:v>
                </c:pt>
                <c:pt idx="9">
                  <c:v>77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C92-4304-9B7E-27D271B3EC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금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Sheet1!$B$6:$K$6</c:f>
              <c:numCache>
                <c:formatCode>General</c:formatCode>
                <c:ptCount val="10"/>
                <c:pt idx="0">
                  <c:v>106</c:v>
                </c:pt>
                <c:pt idx="1">
                  <c:v>198</c:v>
                </c:pt>
                <c:pt idx="2">
                  <c:v>196</c:v>
                </c:pt>
                <c:pt idx="3">
                  <c:v>180</c:v>
                </c:pt>
                <c:pt idx="4">
                  <c:v>200</c:v>
                </c:pt>
                <c:pt idx="5">
                  <c:v>214</c:v>
                </c:pt>
                <c:pt idx="6">
                  <c:v>201</c:v>
                </c:pt>
                <c:pt idx="7">
                  <c:v>240</c:v>
                </c:pt>
                <c:pt idx="8">
                  <c:v>261</c:v>
                </c:pt>
                <c:pt idx="9">
                  <c:v>121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C92-4304-9B7E-27D271B3ECEF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토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Sheet1!$B$7:$K$7</c:f>
              <c:numCache>
                <c:formatCode>General</c:formatCode>
                <c:ptCount val="10"/>
                <c:pt idx="0">
                  <c:v>111</c:v>
                </c:pt>
                <c:pt idx="1">
                  <c:v>177</c:v>
                </c:pt>
                <c:pt idx="2">
                  <c:v>196</c:v>
                </c:pt>
                <c:pt idx="3">
                  <c:v>231</c:v>
                </c:pt>
                <c:pt idx="4">
                  <c:v>231</c:v>
                </c:pt>
                <c:pt idx="5">
                  <c:v>238</c:v>
                </c:pt>
                <c:pt idx="6">
                  <c:v>260</c:v>
                </c:pt>
                <c:pt idx="7">
                  <c:v>242</c:v>
                </c:pt>
                <c:pt idx="8">
                  <c:v>238</c:v>
                </c:pt>
                <c:pt idx="9">
                  <c:v>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C92-4304-9B7E-27D271B3ECEF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일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Sheet1!$B$8:$K$8</c:f>
              <c:numCache>
                <c:formatCode>General</c:formatCode>
                <c:ptCount val="10"/>
                <c:pt idx="0">
                  <c:v>84</c:v>
                </c:pt>
                <c:pt idx="1">
                  <c:v>147</c:v>
                </c:pt>
                <c:pt idx="2">
                  <c:v>159</c:v>
                </c:pt>
                <c:pt idx="3">
                  <c:v>144</c:v>
                </c:pt>
                <c:pt idx="4">
                  <c:v>166</c:v>
                </c:pt>
                <c:pt idx="5">
                  <c:v>137</c:v>
                </c:pt>
                <c:pt idx="6">
                  <c:v>175</c:v>
                </c:pt>
                <c:pt idx="7">
                  <c:v>163</c:v>
                </c:pt>
                <c:pt idx="8">
                  <c:v>132</c:v>
                </c:pt>
                <c:pt idx="9">
                  <c:v>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C92-4304-9B7E-27D271B3ECEF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평균</c:v>
                </c:pt>
              </c:strCache>
            </c:strRef>
          </c:tx>
          <c:cat>
            <c:strRef>
              <c:f>Sheet1!$B$1:$K$1</c:f>
              <c:strCache>
                <c:ptCount val="10"/>
                <c:pt idx="0">
                  <c:v>12시</c:v>
                </c:pt>
                <c:pt idx="1">
                  <c:v>13시</c:v>
                </c:pt>
                <c:pt idx="2">
                  <c:v>14시</c:v>
                </c:pt>
                <c:pt idx="3">
                  <c:v>15시</c:v>
                </c:pt>
                <c:pt idx="4">
                  <c:v>16시</c:v>
                </c:pt>
                <c:pt idx="5">
                  <c:v>17시</c:v>
                </c:pt>
                <c:pt idx="6">
                  <c:v>18시</c:v>
                </c:pt>
                <c:pt idx="7">
                  <c:v>19시</c:v>
                </c:pt>
                <c:pt idx="8">
                  <c:v>20시</c:v>
                </c:pt>
                <c:pt idx="9">
                  <c:v>21시</c:v>
                </c:pt>
              </c:strCache>
            </c:strRef>
          </c:cat>
          <c:val>
            <c:numRef>
              <c:f>Sheet1!$B$9:$K$9</c:f>
              <c:numCache>
                <c:formatCode>General</c:formatCode>
                <c:ptCount val="10"/>
                <c:pt idx="0">
                  <c:v>85</c:v>
                </c:pt>
                <c:pt idx="1">
                  <c:v>147.42857142857142</c:v>
                </c:pt>
                <c:pt idx="2">
                  <c:v>147.28571428571428</c:v>
                </c:pt>
                <c:pt idx="3">
                  <c:v>148.28571428571428</c:v>
                </c:pt>
                <c:pt idx="4">
                  <c:v>149.71428571428572</c:v>
                </c:pt>
                <c:pt idx="5">
                  <c:v>159.28571428571428</c:v>
                </c:pt>
                <c:pt idx="6">
                  <c:v>178.42857142857142</c:v>
                </c:pt>
                <c:pt idx="7">
                  <c:v>181.57142857142858</c:v>
                </c:pt>
                <c:pt idx="8">
                  <c:v>171.42857142857142</c:v>
                </c:pt>
                <c:pt idx="9">
                  <c:v>78.571428571428569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C92-4304-9B7E-27D271B3E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007296"/>
        <c:axId val="180008832"/>
      </c:lineChart>
      <c:catAx>
        <c:axId val="180007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008832"/>
        <c:crosses val="autoZero"/>
        <c:auto val="1"/>
        <c:lblAlgn val="ctr"/>
        <c:lblOffset val="100"/>
        <c:noMultiLvlLbl val="0"/>
      </c:catAx>
      <c:valAx>
        <c:axId val="1800088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00729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29</c:v>
                </c:pt>
                <c:pt idx="1">
                  <c:v>65</c:v>
                </c:pt>
                <c:pt idx="2">
                  <c:v>135</c:v>
                </c:pt>
                <c:pt idx="3">
                  <c:v>158</c:v>
                </c:pt>
                <c:pt idx="4">
                  <c:v>201</c:v>
                </c:pt>
                <c:pt idx="5">
                  <c:v>229</c:v>
                </c:pt>
                <c:pt idx="6">
                  <c:v>223</c:v>
                </c:pt>
                <c:pt idx="7">
                  <c:v>189</c:v>
                </c:pt>
                <c:pt idx="8">
                  <c:v>191</c:v>
                </c:pt>
                <c:pt idx="9">
                  <c:v>163</c:v>
                </c:pt>
                <c:pt idx="10">
                  <c:v>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0F-43ED-873C-AC316253036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43</c:v>
                </c:pt>
                <c:pt idx="1">
                  <c:v>132</c:v>
                </c:pt>
                <c:pt idx="2">
                  <c:v>190</c:v>
                </c:pt>
                <c:pt idx="3">
                  <c:v>193</c:v>
                </c:pt>
                <c:pt idx="4">
                  <c:v>280</c:v>
                </c:pt>
                <c:pt idx="5">
                  <c:v>300</c:v>
                </c:pt>
                <c:pt idx="6">
                  <c:v>291</c:v>
                </c:pt>
                <c:pt idx="7">
                  <c:v>245</c:v>
                </c:pt>
                <c:pt idx="8">
                  <c:v>204</c:v>
                </c:pt>
                <c:pt idx="9">
                  <c:v>180</c:v>
                </c:pt>
                <c:pt idx="10">
                  <c:v>124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0F-43ED-873C-AC316253036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수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47</c:v>
                </c:pt>
                <c:pt idx="1">
                  <c:v>104</c:v>
                </c:pt>
                <c:pt idx="2">
                  <c:v>148</c:v>
                </c:pt>
                <c:pt idx="3">
                  <c:v>153</c:v>
                </c:pt>
                <c:pt idx="4">
                  <c:v>218</c:v>
                </c:pt>
                <c:pt idx="5">
                  <c:v>258</c:v>
                </c:pt>
                <c:pt idx="6">
                  <c:v>265</c:v>
                </c:pt>
                <c:pt idx="7">
                  <c:v>230</c:v>
                </c:pt>
                <c:pt idx="8">
                  <c:v>187</c:v>
                </c:pt>
                <c:pt idx="9">
                  <c:v>204</c:v>
                </c:pt>
                <c:pt idx="10">
                  <c:v>128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80F-43ED-873C-AC316253036D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목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43</c:v>
                </c:pt>
                <c:pt idx="1">
                  <c:v>112</c:v>
                </c:pt>
                <c:pt idx="2">
                  <c:v>146</c:v>
                </c:pt>
                <c:pt idx="3">
                  <c:v>132</c:v>
                </c:pt>
                <c:pt idx="4">
                  <c:v>223</c:v>
                </c:pt>
                <c:pt idx="5">
                  <c:v>243</c:v>
                </c:pt>
                <c:pt idx="6">
                  <c:v>231</c:v>
                </c:pt>
                <c:pt idx="7">
                  <c:v>213</c:v>
                </c:pt>
                <c:pt idx="8">
                  <c:v>201</c:v>
                </c:pt>
                <c:pt idx="9">
                  <c:v>174</c:v>
                </c:pt>
                <c:pt idx="10">
                  <c:v>125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80F-43ED-873C-AC316253036D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0">
                  <c:v>44</c:v>
                </c:pt>
                <c:pt idx="1">
                  <c:v>131</c:v>
                </c:pt>
                <c:pt idx="2">
                  <c:v>148</c:v>
                </c:pt>
                <c:pt idx="3">
                  <c:v>245</c:v>
                </c:pt>
                <c:pt idx="4">
                  <c:v>230</c:v>
                </c:pt>
                <c:pt idx="5">
                  <c:v>283</c:v>
                </c:pt>
                <c:pt idx="6">
                  <c:v>320</c:v>
                </c:pt>
                <c:pt idx="7">
                  <c:v>272</c:v>
                </c:pt>
                <c:pt idx="8">
                  <c:v>229</c:v>
                </c:pt>
                <c:pt idx="9">
                  <c:v>232</c:v>
                </c:pt>
                <c:pt idx="10">
                  <c:v>146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80F-43ED-873C-AC316253036D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0">
                  <c:v>64</c:v>
                </c:pt>
                <c:pt idx="1">
                  <c:v>168</c:v>
                </c:pt>
                <c:pt idx="2">
                  <c:v>214</c:v>
                </c:pt>
                <c:pt idx="3">
                  <c:v>304</c:v>
                </c:pt>
                <c:pt idx="4">
                  <c:v>406</c:v>
                </c:pt>
                <c:pt idx="5">
                  <c:v>519</c:v>
                </c:pt>
                <c:pt idx="6">
                  <c:v>503</c:v>
                </c:pt>
                <c:pt idx="7">
                  <c:v>434</c:v>
                </c:pt>
                <c:pt idx="8">
                  <c:v>376</c:v>
                </c:pt>
                <c:pt idx="9">
                  <c:v>345</c:v>
                </c:pt>
                <c:pt idx="10">
                  <c:v>213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380F-43ED-873C-AC316253036D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일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Sheet1!$B$8:$L$8</c:f>
              <c:numCache>
                <c:formatCode>General</c:formatCode>
                <c:ptCount val="11"/>
                <c:pt idx="0">
                  <c:v>41</c:v>
                </c:pt>
                <c:pt idx="1">
                  <c:v>148</c:v>
                </c:pt>
                <c:pt idx="2">
                  <c:v>285</c:v>
                </c:pt>
                <c:pt idx="3">
                  <c:v>348</c:v>
                </c:pt>
                <c:pt idx="4">
                  <c:v>587</c:v>
                </c:pt>
                <c:pt idx="5">
                  <c:v>686</c:v>
                </c:pt>
                <c:pt idx="6">
                  <c:v>693</c:v>
                </c:pt>
                <c:pt idx="7">
                  <c:v>554</c:v>
                </c:pt>
                <c:pt idx="8">
                  <c:v>400</c:v>
                </c:pt>
                <c:pt idx="9">
                  <c:v>293</c:v>
                </c:pt>
                <c:pt idx="10">
                  <c:v>140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80F-43ED-873C-AC316253036D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평균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Sheet1!$B$9:$L$9</c:f>
              <c:numCache>
                <c:formatCode>General</c:formatCode>
                <c:ptCount val="11"/>
                <c:pt idx="0">
                  <c:v>44.428571428571431</c:v>
                </c:pt>
                <c:pt idx="1">
                  <c:v>122.85714285714286</c:v>
                </c:pt>
                <c:pt idx="2">
                  <c:v>180.85714285714286</c:v>
                </c:pt>
                <c:pt idx="3">
                  <c:v>219</c:v>
                </c:pt>
                <c:pt idx="4">
                  <c:v>306.42857142857144</c:v>
                </c:pt>
                <c:pt idx="5">
                  <c:v>359.71428571428572</c:v>
                </c:pt>
                <c:pt idx="6">
                  <c:v>360.85714285714283</c:v>
                </c:pt>
                <c:pt idx="7">
                  <c:v>305.28571428571428</c:v>
                </c:pt>
                <c:pt idx="8">
                  <c:v>255.42857142857142</c:v>
                </c:pt>
                <c:pt idx="9">
                  <c:v>227.28571428571428</c:v>
                </c:pt>
                <c:pt idx="10">
                  <c:v>140.71428571428572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380F-43ED-873C-AC31625303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287744"/>
        <c:axId val="180289536"/>
      </c:lineChart>
      <c:catAx>
        <c:axId val="180287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289536"/>
        <c:crosses val="autoZero"/>
        <c:auto val="1"/>
        <c:lblAlgn val="ctr"/>
        <c:lblOffset val="100"/>
        <c:noMultiLvlLbl val="0"/>
      </c:catAx>
      <c:valAx>
        <c:axId val="180289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28774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18</c:v>
                </c:pt>
                <c:pt idx="3">
                  <c:v>18</c:v>
                </c:pt>
                <c:pt idx="4">
                  <c:v>14</c:v>
                </c:pt>
                <c:pt idx="5">
                  <c:v>27</c:v>
                </c:pt>
                <c:pt idx="6">
                  <c:v>23</c:v>
                </c:pt>
                <c:pt idx="7">
                  <c:v>22</c:v>
                </c:pt>
                <c:pt idx="8">
                  <c:v>17</c:v>
                </c:pt>
                <c:pt idx="9">
                  <c:v>21</c:v>
                </c:pt>
                <c:pt idx="1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634-4A42-9841-6EFCA4C3291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6</c:v>
                </c:pt>
                <c:pt idx="1">
                  <c:v>12</c:v>
                </c:pt>
                <c:pt idx="2">
                  <c:v>18</c:v>
                </c:pt>
                <c:pt idx="3">
                  <c:v>18</c:v>
                </c:pt>
                <c:pt idx="4">
                  <c:v>25</c:v>
                </c:pt>
                <c:pt idx="5">
                  <c:v>18</c:v>
                </c:pt>
                <c:pt idx="6">
                  <c:v>29</c:v>
                </c:pt>
                <c:pt idx="7">
                  <c:v>21</c:v>
                </c:pt>
                <c:pt idx="8">
                  <c:v>16</c:v>
                </c:pt>
                <c:pt idx="9">
                  <c:v>22</c:v>
                </c:pt>
                <c:pt idx="10">
                  <c:v>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634-4A42-9841-6EFCA4C3291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수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4</c:v>
                </c:pt>
                <c:pt idx="1">
                  <c:v>8</c:v>
                </c:pt>
                <c:pt idx="2">
                  <c:v>10</c:v>
                </c:pt>
                <c:pt idx="3">
                  <c:v>19</c:v>
                </c:pt>
                <c:pt idx="4">
                  <c:v>10</c:v>
                </c:pt>
                <c:pt idx="5">
                  <c:v>28</c:v>
                </c:pt>
                <c:pt idx="6">
                  <c:v>19</c:v>
                </c:pt>
                <c:pt idx="7">
                  <c:v>21</c:v>
                </c:pt>
                <c:pt idx="8">
                  <c:v>20</c:v>
                </c:pt>
                <c:pt idx="9">
                  <c:v>22</c:v>
                </c:pt>
                <c:pt idx="10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634-4A42-9841-6EFCA4C3291D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목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5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17</c:v>
                </c:pt>
                <c:pt idx="5">
                  <c:v>21</c:v>
                </c:pt>
                <c:pt idx="6">
                  <c:v>27</c:v>
                </c:pt>
                <c:pt idx="7">
                  <c:v>24</c:v>
                </c:pt>
                <c:pt idx="8">
                  <c:v>18</c:v>
                </c:pt>
                <c:pt idx="9">
                  <c:v>22</c:v>
                </c:pt>
                <c:pt idx="10">
                  <c:v>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2634-4A42-9841-6EFCA4C3291D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0">
                  <c:v>5</c:v>
                </c:pt>
                <c:pt idx="1">
                  <c:v>5</c:v>
                </c:pt>
                <c:pt idx="2">
                  <c:v>19</c:v>
                </c:pt>
                <c:pt idx="3">
                  <c:v>20</c:v>
                </c:pt>
                <c:pt idx="4">
                  <c:v>21</c:v>
                </c:pt>
                <c:pt idx="5">
                  <c:v>24</c:v>
                </c:pt>
                <c:pt idx="6">
                  <c:v>39</c:v>
                </c:pt>
                <c:pt idx="7">
                  <c:v>23</c:v>
                </c:pt>
                <c:pt idx="8">
                  <c:v>25</c:v>
                </c:pt>
                <c:pt idx="9">
                  <c:v>21</c:v>
                </c:pt>
                <c:pt idx="10">
                  <c:v>23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2634-4A42-9841-6EFCA4C3291D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0">
                  <c:v>4</c:v>
                </c:pt>
                <c:pt idx="1">
                  <c:v>16</c:v>
                </c:pt>
                <c:pt idx="2">
                  <c:v>24</c:v>
                </c:pt>
                <c:pt idx="3">
                  <c:v>17</c:v>
                </c:pt>
                <c:pt idx="4">
                  <c:v>30</c:v>
                </c:pt>
                <c:pt idx="5">
                  <c:v>37</c:v>
                </c:pt>
                <c:pt idx="6">
                  <c:v>21</c:v>
                </c:pt>
                <c:pt idx="7">
                  <c:v>26</c:v>
                </c:pt>
                <c:pt idx="8">
                  <c:v>28</c:v>
                </c:pt>
                <c:pt idx="9">
                  <c:v>28</c:v>
                </c:pt>
                <c:pt idx="10">
                  <c:v>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2634-4A42-9841-6EFCA4C3291D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일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Sheet1!$B$8:$L$8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10</c:v>
                </c:pt>
                <c:pt idx="3">
                  <c:v>16</c:v>
                </c:pt>
                <c:pt idx="4">
                  <c:v>38</c:v>
                </c:pt>
                <c:pt idx="5">
                  <c:v>25</c:v>
                </c:pt>
                <c:pt idx="6">
                  <c:v>47</c:v>
                </c:pt>
                <c:pt idx="7">
                  <c:v>29</c:v>
                </c:pt>
                <c:pt idx="8">
                  <c:v>22</c:v>
                </c:pt>
                <c:pt idx="9">
                  <c:v>19</c:v>
                </c:pt>
                <c:pt idx="1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2634-4A42-9841-6EFCA4C3291D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평균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Sheet1!$B$9:$L$9</c:f>
              <c:numCache>
                <c:formatCode>General</c:formatCode>
                <c:ptCount val="11"/>
                <c:pt idx="0">
                  <c:v>4.7142857142857144</c:v>
                </c:pt>
                <c:pt idx="1">
                  <c:v>10.142857142857142</c:v>
                </c:pt>
                <c:pt idx="2">
                  <c:v>15.714285714285714</c:v>
                </c:pt>
                <c:pt idx="3">
                  <c:v>17.714285714285715</c:v>
                </c:pt>
                <c:pt idx="4">
                  <c:v>22.142857142857142</c:v>
                </c:pt>
                <c:pt idx="5">
                  <c:v>25.714285714285715</c:v>
                </c:pt>
                <c:pt idx="6">
                  <c:v>29.285714285714285</c:v>
                </c:pt>
                <c:pt idx="7">
                  <c:v>23.714285714285715</c:v>
                </c:pt>
                <c:pt idx="8">
                  <c:v>20.857142857142858</c:v>
                </c:pt>
                <c:pt idx="9">
                  <c:v>22.142857142857142</c:v>
                </c:pt>
                <c:pt idx="10">
                  <c:v>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2634-4A42-9841-6EFCA4C329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411392"/>
        <c:axId val="180417280"/>
      </c:lineChart>
      <c:catAx>
        <c:axId val="180411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417280"/>
        <c:crosses val="autoZero"/>
        <c:auto val="1"/>
        <c:lblAlgn val="ctr"/>
        <c:lblOffset val="100"/>
        <c:noMultiLvlLbl val="0"/>
      </c:catAx>
      <c:valAx>
        <c:axId val="180417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041139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10</c:v>
                </c:pt>
                <c:pt idx="1">
                  <c:v>11</c:v>
                </c:pt>
                <c:pt idx="2">
                  <c:v>15</c:v>
                </c:pt>
                <c:pt idx="3">
                  <c:v>14</c:v>
                </c:pt>
                <c:pt idx="4">
                  <c:v>20</c:v>
                </c:pt>
                <c:pt idx="5">
                  <c:v>16</c:v>
                </c:pt>
                <c:pt idx="6">
                  <c:v>24</c:v>
                </c:pt>
                <c:pt idx="7">
                  <c:v>25</c:v>
                </c:pt>
                <c:pt idx="8">
                  <c:v>17</c:v>
                </c:pt>
                <c:pt idx="9">
                  <c:v>12</c:v>
                </c:pt>
                <c:pt idx="10">
                  <c:v>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09-42BA-AF36-E380893BF9C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화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9</c:v>
                </c:pt>
                <c:pt idx="1">
                  <c:v>13</c:v>
                </c:pt>
                <c:pt idx="2">
                  <c:v>23</c:v>
                </c:pt>
                <c:pt idx="3">
                  <c:v>17</c:v>
                </c:pt>
                <c:pt idx="4">
                  <c:v>20</c:v>
                </c:pt>
                <c:pt idx="5">
                  <c:v>18</c:v>
                </c:pt>
                <c:pt idx="6">
                  <c:v>23</c:v>
                </c:pt>
                <c:pt idx="7">
                  <c:v>18</c:v>
                </c:pt>
                <c:pt idx="8">
                  <c:v>19</c:v>
                </c:pt>
                <c:pt idx="9">
                  <c:v>13</c:v>
                </c:pt>
                <c:pt idx="10">
                  <c:v>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09-42BA-AF36-E380893BF9C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수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5</c:v>
                </c:pt>
                <c:pt idx="1">
                  <c:v>14</c:v>
                </c:pt>
                <c:pt idx="2">
                  <c:v>23</c:v>
                </c:pt>
                <c:pt idx="3">
                  <c:v>14</c:v>
                </c:pt>
                <c:pt idx="4">
                  <c:v>18</c:v>
                </c:pt>
                <c:pt idx="5">
                  <c:v>23</c:v>
                </c:pt>
                <c:pt idx="6">
                  <c:v>25</c:v>
                </c:pt>
                <c:pt idx="7">
                  <c:v>37</c:v>
                </c:pt>
                <c:pt idx="8">
                  <c:v>32</c:v>
                </c:pt>
                <c:pt idx="9">
                  <c:v>21</c:v>
                </c:pt>
                <c:pt idx="1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209-42BA-AF36-E380893BF9C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목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Sheet1!$B$5:$L$5</c:f>
              <c:numCache>
                <c:formatCode>General</c:formatCode>
                <c:ptCount val="11"/>
                <c:pt idx="0">
                  <c:v>15</c:v>
                </c:pt>
                <c:pt idx="1">
                  <c:v>18</c:v>
                </c:pt>
                <c:pt idx="2">
                  <c:v>15</c:v>
                </c:pt>
                <c:pt idx="3">
                  <c:v>21</c:v>
                </c:pt>
                <c:pt idx="4">
                  <c:v>17</c:v>
                </c:pt>
                <c:pt idx="5">
                  <c:v>18</c:v>
                </c:pt>
                <c:pt idx="6">
                  <c:v>11</c:v>
                </c:pt>
                <c:pt idx="7">
                  <c:v>25</c:v>
                </c:pt>
                <c:pt idx="8">
                  <c:v>18</c:v>
                </c:pt>
                <c:pt idx="9">
                  <c:v>19</c:v>
                </c:pt>
                <c:pt idx="1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209-42BA-AF36-E380893BF9CB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Sheet1!$B$6:$L$6</c:f>
              <c:numCache>
                <c:formatCode>General</c:formatCode>
                <c:ptCount val="11"/>
                <c:pt idx="0">
                  <c:v>9</c:v>
                </c:pt>
                <c:pt idx="1">
                  <c:v>13</c:v>
                </c:pt>
                <c:pt idx="2">
                  <c:v>16</c:v>
                </c:pt>
                <c:pt idx="3">
                  <c:v>18</c:v>
                </c:pt>
                <c:pt idx="4">
                  <c:v>12</c:v>
                </c:pt>
                <c:pt idx="5">
                  <c:v>12</c:v>
                </c:pt>
                <c:pt idx="6">
                  <c:v>21</c:v>
                </c:pt>
                <c:pt idx="7">
                  <c:v>19</c:v>
                </c:pt>
                <c:pt idx="8">
                  <c:v>15</c:v>
                </c:pt>
                <c:pt idx="9">
                  <c:v>16</c:v>
                </c:pt>
                <c:pt idx="10">
                  <c:v>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209-42BA-AF36-E380893BF9CB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Sheet1!$B$7:$L$7</c:f>
              <c:numCache>
                <c:formatCode>General</c:formatCode>
                <c:ptCount val="11"/>
                <c:pt idx="0">
                  <c:v>6</c:v>
                </c:pt>
                <c:pt idx="1">
                  <c:v>12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16</c:v>
                </c:pt>
                <c:pt idx="6">
                  <c:v>14</c:v>
                </c:pt>
                <c:pt idx="7">
                  <c:v>20</c:v>
                </c:pt>
                <c:pt idx="8">
                  <c:v>11</c:v>
                </c:pt>
                <c:pt idx="9">
                  <c:v>20</c:v>
                </c:pt>
                <c:pt idx="10">
                  <c:v>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209-42BA-AF36-E380893BF9CB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일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Sheet1!$B$8:$L$8</c:f>
              <c:numCache>
                <c:formatCode>General</c:formatCode>
                <c:ptCount val="11"/>
                <c:pt idx="0">
                  <c:v>5</c:v>
                </c:pt>
                <c:pt idx="1">
                  <c:v>4</c:v>
                </c:pt>
                <c:pt idx="2">
                  <c:v>15</c:v>
                </c:pt>
                <c:pt idx="3">
                  <c:v>12</c:v>
                </c:pt>
                <c:pt idx="4">
                  <c:v>14</c:v>
                </c:pt>
                <c:pt idx="5">
                  <c:v>20</c:v>
                </c:pt>
                <c:pt idx="6">
                  <c:v>16</c:v>
                </c:pt>
                <c:pt idx="7">
                  <c:v>14</c:v>
                </c:pt>
                <c:pt idx="8">
                  <c:v>18</c:v>
                </c:pt>
                <c:pt idx="9">
                  <c:v>19</c:v>
                </c:pt>
                <c:pt idx="10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209-42BA-AF36-E380893BF9CB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평균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Sheet1!$B$9:$L$9</c:f>
              <c:numCache>
                <c:formatCode>General</c:formatCode>
                <c:ptCount val="11"/>
                <c:pt idx="0">
                  <c:v>8.4285714285714288</c:v>
                </c:pt>
                <c:pt idx="1">
                  <c:v>12.142857142857142</c:v>
                </c:pt>
                <c:pt idx="2">
                  <c:v>18.142857142857142</c:v>
                </c:pt>
                <c:pt idx="3">
                  <c:v>15.142857142857142</c:v>
                </c:pt>
                <c:pt idx="4">
                  <c:v>15.857142857142858</c:v>
                </c:pt>
                <c:pt idx="5">
                  <c:v>17.571428571428573</c:v>
                </c:pt>
                <c:pt idx="6">
                  <c:v>19.142857142857142</c:v>
                </c:pt>
                <c:pt idx="7">
                  <c:v>22.571428571428573</c:v>
                </c:pt>
                <c:pt idx="8">
                  <c:v>18.571428571428573</c:v>
                </c:pt>
                <c:pt idx="9">
                  <c:v>17.142857142857142</c:v>
                </c:pt>
                <c:pt idx="10">
                  <c:v>10.857142857142858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209-42BA-AF36-E380893BF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350976"/>
        <c:axId val="182352512"/>
      </c:lineChart>
      <c:catAx>
        <c:axId val="182350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2352512"/>
        <c:crosses val="autoZero"/>
        <c:auto val="1"/>
        <c:lblAlgn val="ctr"/>
        <c:lblOffset val="100"/>
        <c:noMultiLvlLbl val="0"/>
      </c:catAx>
      <c:valAx>
        <c:axId val="182352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23509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5번 이상</c:v>
                </c:pt>
              </c:strCache>
            </c:strRef>
          </c:tx>
          <c:marker>
            <c:spPr>
              <a:solidFill>
                <a:schemeClr val="accent1"/>
              </a:solidFill>
            </c:spPr>
          </c:marker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3146.3446301587255</c:v>
                </c:pt>
                <c:pt idx="1">
                  <c:v>4043.9532931631811</c:v>
                </c:pt>
                <c:pt idx="2">
                  <c:v>3347.474667443063</c:v>
                </c:pt>
                <c:pt idx="3">
                  <c:v>3266.1087841603271</c:v>
                </c:pt>
                <c:pt idx="4">
                  <c:v>2994.6089322995845</c:v>
                </c:pt>
                <c:pt idx="5">
                  <c:v>2999.0463934868831</c:v>
                </c:pt>
                <c:pt idx="6">
                  <c:v>3303.3741274943486</c:v>
                </c:pt>
                <c:pt idx="7">
                  <c:v>3374.5691999003257</c:v>
                </c:pt>
                <c:pt idx="8">
                  <c:v>3049.2415657730794</c:v>
                </c:pt>
                <c:pt idx="9">
                  <c:v>3360.5842602749976</c:v>
                </c:pt>
                <c:pt idx="10">
                  <c:v>2588.5862959183614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F71-4871-BA82-D07D70E7560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3~4번</c:v>
                </c:pt>
              </c:strCache>
            </c:strRef>
          </c:tx>
          <c:marker>
            <c:symbol val="square"/>
            <c:size val="5"/>
          </c:marker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2289.5783809523796</c:v>
                </c:pt>
                <c:pt idx="1">
                  <c:v>3212.1308211015139</c:v>
                </c:pt>
                <c:pt idx="2">
                  <c:v>2828.6282782372568</c:v>
                </c:pt>
                <c:pt idx="3">
                  <c:v>2705.4338827122929</c:v>
                </c:pt>
                <c:pt idx="4">
                  <c:v>2708.8340546003642</c:v>
                </c:pt>
                <c:pt idx="5">
                  <c:v>2713.5401944050113</c:v>
                </c:pt>
                <c:pt idx="6">
                  <c:v>2540.0853883265759</c:v>
                </c:pt>
                <c:pt idx="7">
                  <c:v>2736.0605378974601</c:v>
                </c:pt>
                <c:pt idx="8">
                  <c:v>2864.019325645254</c:v>
                </c:pt>
                <c:pt idx="9">
                  <c:v>2562.1699761416485</c:v>
                </c:pt>
                <c:pt idx="10">
                  <c:v>2021.0542689708584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F71-4871-BA82-D07D70E7560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1~2번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2059.2339764133758</c:v>
                </c:pt>
                <c:pt idx="1">
                  <c:v>2484.2976543769487</c:v>
                </c:pt>
                <c:pt idx="2">
                  <c:v>2378.6347437104027</c:v>
                </c:pt>
                <c:pt idx="3">
                  <c:v>2448.1326781579701</c:v>
                </c:pt>
                <c:pt idx="4">
                  <c:v>2450.780695587086</c:v>
                </c:pt>
                <c:pt idx="5">
                  <c:v>2473.4083204832486</c:v>
                </c:pt>
                <c:pt idx="6">
                  <c:v>2444.3657298585231</c:v>
                </c:pt>
                <c:pt idx="7">
                  <c:v>2433.4808939761087</c:v>
                </c:pt>
                <c:pt idx="8">
                  <c:v>2397.5134940163703</c:v>
                </c:pt>
                <c:pt idx="9">
                  <c:v>2467.349292461281</c:v>
                </c:pt>
                <c:pt idx="10">
                  <c:v>2007.5370454320025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F71-4871-BA82-D07D70E75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489472"/>
        <c:axId val="182491008"/>
      </c:lineChart>
      <c:catAx>
        <c:axId val="182489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2491008"/>
        <c:crosses val="autoZero"/>
        <c:auto val="1"/>
        <c:lblAlgn val="ctr"/>
        <c:lblOffset val="100"/>
        <c:noMultiLvlLbl val="0"/>
      </c:catAx>
      <c:valAx>
        <c:axId val="1824910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24894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313376290626325"/>
          <c:y val="5.2066215349124666E-2"/>
          <c:w val="0.16754339501210316"/>
          <c:h val="0.24266805732502872"/>
        </c:manualLayout>
      </c:layout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고객</c:v>
                </c:pt>
              </c:strCache>
            </c:strRef>
          </c:tx>
          <c:marker>
            <c:symbol val="diamond"/>
            <c:size val="3"/>
          </c:marker>
          <c:cat>
            <c:strRef>
              <c:f>Sheet1!$A$2:$A$274</c:f>
              <c:strCache>
                <c:ptCount val="273"/>
                <c:pt idx="0">
                  <c:v>월</c:v>
                </c:pt>
                <c:pt idx="1">
                  <c:v>월</c:v>
                </c:pt>
                <c:pt idx="2">
                  <c:v>월</c:v>
                </c:pt>
                <c:pt idx="3">
                  <c:v>월</c:v>
                </c:pt>
                <c:pt idx="4">
                  <c:v>월</c:v>
                </c:pt>
                <c:pt idx="5">
                  <c:v>월</c:v>
                </c:pt>
                <c:pt idx="6">
                  <c:v>월</c:v>
                </c:pt>
                <c:pt idx="7">
                  <c:v>월</c:v>
                </c:pt>
                <c:pt idx="8">
                  <c:v>월</c:v>
                </c:pt>
                <c:pt idx="9">
                  <c:v>월</c:v>
                </c:pt>
                <c:pt idx="10">
                  <c:v>월</c:v>
                </c:pt>
                <c:pt idx="11">
                  <c:v>월</c:v>
                </c:pt>
                <c:pt idx="12">
                  <c:v>월</c:v>
                </c:pt>
                <c:pt idx="13">
                  <c:v>화</c:v>
                </c:pt>
                <c:pt idx="14">
                  <c:v>화</c:v>
                </c:pt>
                <c:pt idx="15">
                  <c:v>화</c:v>
                </c:pt>
                <c:pt idx="16">
                  <c:v>화</c:v>
                </c:pt>
                <c:pt idx="17">
                  <c:v>화</c:v>
                </c:pt>
                <c:pt idx="18">
                  <c:v>화</c:v>
                </c:pt>
                <c:pt idx="19">
                  <c:v>화</c:v>
                </c:pt>
                <c:pt idx="20">
                  <c:v>화</c:v>
                </c:pt>
                <c:pt idx="21">
                  <c:v>화</c:v>
                </c:pt>
                <c:pt idx="22">
                  <c:v>화</c:v>
                </c:pt>
                <c:pt idx="23">
                  <c:v>화</c:v>
                </c:pt>
                <c:pt idx="24">
                  <c:v>화</c:v>
                </c:pt>
                <c:pt idx="25">
                  <c:v>화</c:v>
                </c:pt>
                <c:pt idx="26">
                  <c:v>수</c:v>
                </c:pt>
                <c:pt idx="27">
                  <c:v>수</c:v>
                </c:pt>
                <c:pt idx="28">
                  <c:v>수</c:v>
                </c:pt>
                <c:pt idx="29">
                  <c:v>수</c:v>
                </c:pt>
                <c:pt idx="30">
                  <c:v>수</c:v>
                </c:pt>
                <c:pt idx="31">
                  <c:v>수</c:v>
                </c:pt>
                <c:pt idx="32">
                  <c:v>수</c:v>
                </c:pt>
                <c:pt idx="33">
                  <c:v>수</c:v>
                </c:pt>
                <c:pt idx="34">
                  <c:v>수</c:v>
                </c:pt>
                <c:pt idx="35">
                  <c:v>수</c:v>
                </c:pt>
                <c:pt idx="36">
                  <c:v>수</c:v>
                </c:pt>
                <c:pt idx="37">
                  <c:v>수</c:v>
                </c:pt>
                <c:pt idx="38">
                  <c:v>수</c:v>
                </c:pt>
                <c:pt idx="39">
                  <c:v>목</c:v>
                </c:pt>
                <c:pt idx="40">
                  <c:v>목</c:v>
                </c:pt>
                <c:pt idx="41">
                  <c:v>목</c:v>
                </c:pt>
                <c:pt idx="42">
                  <c:v>목</c:v>
                </c:pt>
                <c:pt idx="43">
                  <c:v>목</c:v>
                </c:pt>
                <c:pt idx="44">
                  <c:v>목</c:v>
                </c:pt>
                <c:pt idx="45">
                  <c:v>목</c:v>
                </c:pt>
                <c:pt idx="46">
                  <c:v>목</c:v>
                </c:pt>
                <c:pt idx="47">
                  <c:v>목</c:v>
                </c:pt>
                <c:pt idx="48">
                  <c:v>목</c:v>
                </c:pt>
                <c:pt idx="49">
                  <c:v>목</c:v>
                </c:pt>
                <c:pt idx="50">
                  <c:v>목</c:v>
                </c:pt>
                <c:pt idx="51">
                  <c:v>목</c:v>
                </c:pt>
                <c:pt idx="52">
                  <c:v>금</c:v>
                </c:pt>
                <c:pt idx="53">
                  <c:v>금</c:v>
                </c:pt>
                <c:pt idx="54">
                  <c:v>금</c:v>
                </c:pt>
                <c:pt idx="55">
                  <c:v>금</c:v>
                </c:pt>
                <c:pt idx="56">
                  <c:v>금</c:v>
                </c:pt>
                <c:pt idx="57">
                  <c:v>금</c:v>
                </c:pt>
                <c:pt idx="58">
                  <c:v>금</c:v>
                </c:pt>
                <c:pt idx="59">
                  <c:v>금</c:v>
                </c:pt>
                <c:pt idx="60">
                  <c:v>금</c:v>
                </c:pt>
                <c:pt idx="61">
                  <c:v>금</c:v>
                </c:pt>
                <c:pt idx="62">
                  <c:v>금</c:v>
                </c:pt>
                <c:pt idx="63">
                  <c:v>금</c:v>
                </c:pt>
                <c:pt idx="64">
                  <c:v>금</c:v>
                </c:pt>
                <c:pt idx="65">
                  <c:v>토</c:v>
                </c:pt>
                <c:pt idx="66">
                  <c:v>토</c:v>
                </c:pt>
                <c:pt idx="67">
                  <c:v>토</c:v>
                </c:pt>
                <c:pt idx="68">
                  <c:v>토</c:v>
                </c:pt>
                <c:pt idx="69">
                  <c:v>토</c:v>
                </c:pt>
                <c:pt idx="70">
                  <c:v>토</c:v>
                </c:pt>
                <c:pt idx="71">
                  <c:v>토</c:v>
                </c:pt>
                <c:pt idx="72">
                  <c:v>토</c:v>
                </c:pt>
                <c:pt idx="73">
                  <c:v>토</c:v>
                </c:pt>
                <c:pt idx="74">
                  <c:v>토</c:v>
                </c:pt>
                <c:pt idx="75">
                  <c:v>토</c:v>
                </c:pt>
                <c:pt idx="76">
                  <c:v>토</c:v>
                </c:pt>
                <c:pt idx="77">
                  <c:v>토</c:v>
                </c:pt>
                <c:pt idx="78">
                  <c:v>일</c:v>
                </c:pt>
                <c:pt idx="79">
                  <c:v>일</c:v>
                </c:pt>
                <c:pt idx="80">
                  <c:v>일</c:v>
                </c:pt>
                <c:pt idx="81">
                  <c:v>일</c:v>
                </c:pt>
                <c:pt idx="82">
                  <c:v>일</c:v>
                </c:pt>
                <c:pt idx="83">
                  <c:v>일</c:v>
                </c:pt>
                <c:pt idx="84">
                  <c:v>일</c:v>
                </c:pt>
                <c:pt idx="85">
                  <c:v>일</c:v>
                </c:pt>
                <c:pt idx="86">
                  <c:v>일</c:v>
                </c:pt>
                <c:pt idx="87">
                  <c:v>일</c:v>
                </c:pt>
                <c:pt idx="88">
                  <c:v>일</c:v>
                </c:pt>
                <c:pt idx="89">
                  <c:v>일</c:v>
                </c:pt>
                <c:pt idx="90">
                  <c:v>일</c:v>
                </c:pt>
                <c:pt idx="91">
                  <c:v>월</c:v>
                </c:pt>
                <c:pt idx="92">
                  <c:v>월</c:v>
                </c:pt>
                <c:pt idx="93">
                  <c:v>월</c:v>
                </c:pt>
                <c:pt idx="94">
                  <c:v>월</c:v>
                </c:pt>
                <c:pt idx="95">
                  <c:v>월</c:v>
                </c:pt>
                <c:pt idx="96">
                  <c:v>월</c:v>
                </c:pt>
                <c:pt idx="97">
                  <c:v>월</c:v>
                </c:pt>
                <c:pt idx="98">
                  <c:v>월</c:v>
                </c:pt>
                <c:pt idx="99">
                  <c:v>월</c:v>
                </c:pt>
                <c:pt idx="100">
                  <c:v>월</c:v>
                </c:pt>
                <c:pt idx="101">
                  <c:v>월</c:v>
                </c:pt>
                <c:pt idx="102">
                  <c:v>월</c:v>
                </c:pt>
                <c:pt idx="103">
                  <c:v>월</c:v>
                </c:pt>
                <c:pt idx="104">
                  <c:v>화</c:v>
                </c:pt>
                <c:pt idx="105">
                  <c:v>화</c:v>
                </c:pt>
                <c:pt idx="106">
                  <c:v>화</c:v>
                </c:pt>
                <c:pt idx="107">
                  <c:v>화</c:v>
                </c:pt>
                <c:pt idx="108">
                  <c:v>화</c:v>
                </c:pt>
                <c:pt idx="109">
                  <c:v>화</c:v>
                </c:pt>
                <c:pt idx="110">
                  <c:v>화</c:v>
                </c:pt>
                <c:pt idx="111">
                  <c:v>화</c:v>
                </c:pt>
                <c:pt idx="112">
                  <c:v>화</c:v>
                </c:pt>
                <c:pt idx="113">
                  <c:v>화</c:v>
                </c:pt>
                <c:pt idx="114">
                  <c:v>화</c:v>
                </c:pt>
                <c:pt idx="115">
                  <c:v>화</c:v>
                </c:pt>
                <c:pt idx="116">
                  <c:v>화</c:v>
                </c:pt>
                <c:pt idx="117">
                  <c:v>수</c:v>
                </c:pt>
                <c:pt idx="118">
                  <c:v>수</c:v>
                </c:pt>
                <c:pt idx="119">
                  <c:v>수</c:v>
                </c:pt>
                <c:pt idx="120">
                  <c:v>수</c:v>
                </c:pt>
                <c:pt idx="121">
                  <c:v>수</c:v>
                </c:pt>
                <c:pt idx="122">
                  <c:v>수</c:v>
                </c:pt>
                <c:pt idx="123">
                  <c:v>수</c:v>
                </c:pt>
                <c:pt idx="124">
                  <c:v>수</c:v>
                </c:pt>
                <c:pt idx="125">
                  <c:v>수</c:v>
                </c:pt>
                <c:pt idx="126">
                  <c:v>수</c:v>
                </c:pt>
                <c:pt idx="127">
                  <c:v>수</c:v>
                </c:pt>
                <c:pt idx="128">
                  <c:v>수</c:v>
                </c:pt>
                <c:pt idx="129">
                  <c:v>수</c:v>
                </c:pt>
                <c:pt idx="130">
                  <c:v>목</c:v>
                </c:pt>
                <c:pt idx="131">
                  <c:v>목</c:v>
                </c:pt>
                <c:pt idx="132">
                  <c:v>목</c:v>
                </c:pt>
                <c:pt idx="133">
                  <c:v>목</c:v>
                </c:pt>
                <c:pt idx="134">
                  <c:v>목</c:v>
                </c:pt>
                <c:pt idx="135">
                  <c:v>목</c:v>
                </c:pt>
                <c:pt idx="136">
                  <c:v>목</c:v>
                </c:pt>
                <c:pt idx="137">
                  <c:v>목</c:v>
                </c:pt>
                <c:pt idx="138">
                  <c:v>목</c:v>
                </c:pt>
                <c:pt idx="139">
                  <c:v>목</c:v>
                </c:pt>
                <c:pt idx="140">
                  <c:v>목</c:v>
                </c:pt>
                <c:pt idx="141">
                  <c:v>목</c:v>
                </c:pt>
                <c:pt idx="142">
                  <c:v>목</c:v>
                </c:pt>
                <c:pt idx="143">
                  <c:v>금</c:v>
                </c:pt>
                <c:pt idx="144">
                  <c:v>금</c:v>
                </c:pt>
                <c:pt idx="145">
                  <c:v>금</c:v>
                </c:pt>
                <c:pt idx="146">
                  <c:v>금</c:v>
                </c:pt>
                <c:pt idx="147">
                  <c:v>금</c:v>
                </c:pt>
                <c:pt idx="148">
                  <c:v>금</c:v>
                </c:pt>
                <c:pt idx="149">
                  <c:v>금</c:v>
                </c:pt>
                <c:pt idx="150">
                  <c:v>금</c:v>
                </c:pt>
                <c:pt idx="151">
                  <c:v>금</c:v>
                </c:pt>
                <c:pt idx="152">
                  <c:v>금</c:v>
                </c:pt>
                <c:pt idx="153">
                  <c:v>금</c:v>
                </c:pt>
                <c:pt idx="154">
                  <c:v>금</c:v>
                </c:pt>
                <c:pt idx="155">
                  <c:v>금</c:v>
                </c:pt>
                <c:pt idx="156">
                  <c:v>토</c:v>
                </c:pt>
                <c:pt idx="157">
                  <c:v>토</c:v>
                </c:pt>
                <c:pt idx="158">
                  <c:v>토</c:v>
                </c:pt>
                <c:pt idx="159">
                  <c:v>토</c:v>
                </c:pt>
                <c:pt idx="160">
                  <c:v>토</c:v>
                </c:pt>
                <c:pt idx="161">
                  <c:v>토</c:v>
                </c:pt>
                <c:pt idx="162">
                  <c:v>토</c:v>
                </c:pt>
                <c:pt idx="163">
                  <c:v>토</c:v>
                </c:pt>
                <c:pt idx="164">
                  <c:v>토</c:v>
                </c:pt>
                <c:pt idx="165">
                  <c:v>토</c:v>
                </c:pt>
                <c:pt idx="166">
                  <c:v>토</c:v>
                </c:pt>
                <c:pt idx="167">
                  <c:v>토</c:v>
                </c:pt>
                <c:pt idx="168">
                  <c:v>토</c:v>
                </c:pt>
                <c:pt idx="169">
                  <c:v>일</c:v>
                </c:pt>
                <c:pt idx="170">
                  <c:v>일</c:v>
                </c:pt>
                <c:pt idx="171">
                  <c:v>일</c:v>
                </c:pt>
                <c:pt idx="172">
                  <c:v>일</c:v>
                </c:pt>
                <c:pt idx="173">
                  <c:v>일</c:v>
                </c:pt>
                <c:pt idx="174">
                  <c:v>일</c:v>
                </c:pt>
                <c:pt idx="175">
                  <c:v>일</c:v>
                </c:pt>
                <c:pt idx="176">
                  <c:v>일</c:v>
                </c:pt>
                <c:pt idx="177">
                  <c:v>일</c:v>
                </c:pt>
                <c:pt idx="178">
                  <c:v>일</c:v>
                </c:pt>
                <c:pt idx="179">
                  <c:v>일</c:v>
                </c:pt>
                <c:pt idx="180">
                  <c:v>일</c:v>
                </c:pt>
                <c:pt idx="181">
                  <c:v>일</c:v>
                </c:pt>
                <c:pt idx="182">
                  <c:v>월</c:v>
                </c:pt>
                <c:pt idx="183">
                  <c:v>월</c:v>
                </c:pt>
                <c:pt idx="184">
                  <c:v>월</c:v>
                </c:pt>
                <c:pt idx="185">
                  <c:v>월</c:v>
                </c:pt>
                <c:pt idx="186">
                  <c:v>월</c:v>
                </c:pt>
                <c:pt idx="187">
                  <c:v>월</c:v>
                </c:pt>
                <c:pt idx="188">
                  <c:v>월</c:v>
                </c:pt>
                <c:pt idx="189">
                  <c:v>월</c:v>
                </c:pt>
                <c:pt idx="190">
                  <c:v>월</c:v>
                </c:pt>
                <c:pt idx="191">
                  <c:v>월</c:v>
                </c:pt>
                <c:pt idx="192">
                  <c:v>월</c:v>
                </c:pt>
                <c:pt idx="193">
                  <c:v>월</c:v>
                </c:pt>
                <c:pt idx="194">
                  <c:v>월</c:v>
                </c:pt>
                <c:pt idx="195">
                  <c:v>화</c:v>
                </c:pt>
                <c:pt idx="196">
                  <c:v>화</c:v>
                </c:pt>
                <c:pt idx="197">
                  <c:v>화</c:v>
                </c:pt>
                <c:pt idx="198">
                  <c:v>화</c:v>
                </c:pt>
                <c:pt idx="199">
                  <c:v>화</c:v>
                </c:pt>
                <c:pt idx="200">
                  <c:v>화</c:v>
                </c:pt>
                <c:pt idx="201">
                  <c:v>화</c:v>
                </c:pt>
                <c:pt idx="202">
                  <c:v>화</c:v>
                </c:pt>
                <c:pt idx="203">
                  <c:v>화</c:v>
                </c:pt>
                <c:pt idx="204">
                  <c:v>화</c:v>
                </c:pt>
                <c:pt idx="205">
                  <c:v>화</c:v>
                </c:pt>
                <c:pt idx="206">
                  <c:v>화</c:v>
                </c:pt>
                <c:pt idx="207">
                  <c:v>화</c:v>
                </c:pt>
                <c:pt idx="208">
                  <c:v>수</c:v>
                </c:pt>
                <c:pt idx="209">
                  <c:v>수</c:v>
                </c:pt>
                <c:pt idx="210">
                  <c:v>수</c:v>
                </c:pt>
                <c:pt idx="211">
                  <c:v>수</c:v>
                </c:pt>
                <c:pt idx="212">
                  <c:v>수</c:v>
                </c:pt>
                <c:pt idx="213">
                  <c:v>수</c:v>
                </c:pt>
                <c:pt idx="214">
                  <c:v>수</c:v>
                </c:pt>
                <c:pt idx="215">
                  <c:v>수</c:v>
                </c:pt>
                <c:pt idx="216">
                  <c:v>수</c:v>
                </c:pt>
                <c:pt idx="217">
                  <c:v>수</c:v>
                </c:pt>
                <c:pt idx="218">
                  <c:v>수</c:v>
                </c:pt>
                <c:pt idx="219">
                  <c:v>수</c:v>
                </c:pt>
                <c:pt idx="220">
                  <c:v>수</c:v>
                </c:pt>
                <c:pt idx="221">
                  <c:v>목</c:v>
                </c:pt>
                <c:pt idx="222">
                  <c:v>목</c:v>
                </c:pt>
                <c:pt idx="223">
                  <c:v>목</c:v>
                </c:pt>
                <c:pt idx="224">
                  <c:v>목</c:v>
                </c:pt>
                <c:pt idx="225">
                  <c:v>목</c:v>
                </c:pt>
                <c:pt idx="226">
                  <c:v>목</c:v>
                </c:pt>
                <c:pt idx="227">
                  <c:v>목</c:v>
                </c:pt>
                <c:pt idx="228">
                  <c:v>목</c:v>
                </c:pt>
                <c:pt idx="229">
                  <c:v>목</c:v>
                </c:pt>
                <c:pt idx="230">
                  <c:v>목</c:v>
                </c:pt>
                <c:pt idx="231">
                  <c:v>목</c:v>
                </c:pt>
                <c:pt idx="232">
                  <c:v>목</c:v>
                </c:pt>
                <c:pt idx="233">
                  <c:v>목</c:v>
                </c:pt>
                <c:pt idx="234">
                  <c:v>금</c:v>
                </c:pt>
                <c:pt idx="235">
                  <c:v>금</c:v>
                </c:pt>
                <c:pt idx="236">
                  <c:v>금</c:v>
                </c:pt>
                <c:pt idx="237">
                  <c:v>금</c:v>
                </c:pt>
                <c:pt idx="238">
                  <c:v>금</c:v>
                </c:pt>
                <c:pt idx="239">
                  <c:v>금</c:v>
                </c:pt>
                <c:pt idx="240">
                  <c:v>금</c:v>
                </c:pt>
                <c:pt idx="241">
                  <c:v>금</c:v>
                </c:pt>
                <c:pt idx="242">
                  <c:v>금</c:v>
                </c:pt>
                <c:pt idx="243">
                  <c:v>금</c:v>
                </c:pt>
                <c:pt idx="244">
                  <c:v>금</c:v>
                </c:pt>
                <c:pt idx="245">
                  <c:v>금</c:v>
                </c:pt>
                <c:pt idx="246">
                  <c:v>금</c:v>
                </c:pt>
                <c:pt idx="247">
                  <c:v>토</c:v>
                </c:pt>
                <c:pt idx="248">
                  <c:v>토</c:v>
                </c:pt>
                <c:pt idx="249">
                  <c:v>토</c:v>
                </c:pt>
                <c:pt idx="250">
                  <c:v>토</c:v>
                </c:pt>
                <c:pt idx="251">
                  <c:v>토</c:v>
                </c:pt>
                <c:pt idx="252">
                  <c:v>토</c:v>
                </c:pt>
                <c:pt idx="253">
                  <c:v>토</c:v>
                </c:pt>
                <c:pt idx="254">
                  <c:v>토</c:v>
                </c:pt>
                <c:pt idx="255">
                  <c:v>토</c:v>
                </c:pt>
                <c:pt idx="256">
                  <c:v>토</c:v>
                </c:pt>
                <c:pt idx="257">
                  <c:v>토</c:v>
                </c:pt>
                <c:pt idx="258">
                  <c:v>토</c:v>
                </c:pt>
                <c:pt idx="259">
                  <c:v>토</c:v>
                </c:pt>
                <c:pt idx="260">
                  <c:v>일</c:v>
                </c:pt>
                <c:pt idx="261">
                  <c:v>일</c:v>
                </c:pt>
                <c:pt idx="262">
                  <c:v>일</c:v>
                </c:pt>
                <c:pt idx="263">
                  <c:v>일</c:v>
                </c:pt>
                <c:pt idx="264">
                  <c:v>일</c:v>
                </c:pt>
                <c:pt idx="265">
                  <c:v>일</c:v>
                </c:pt>
                <c:pt idx="266">
                  <c:v>일</c:v>
                </c:pt>
                <c:pt idx="267">
                  <c:v>일</c:v>
                </c:pt>
                <c:pt idx="268">
                  <c:v>일</c:v>
                </c:pt>
                <c:pt idx="269">
                  <c:v>일</c:v>
                </c:pt>
                <c:pt idx="270">
                  <c:v>일</c:v>
                </c:pt>
                <c:pt idx="271">
                  <c:v>일</c:v>
                </c:pt>
                <c:pt idx="272">
                  <c:v>일</c:v>
                </c:pt>
              </c:strCache>
            </c:strRef>
          </c:cat>
          <c:val>
            <c:numRef>
              <c:f>Sheet1!$B$2:$B$274</c:f>
              <c:numCache>
                <c:formatCode>General</c:formatCode>
                <c:ptCount val="273"/>
                <c:pt idx="0">
                  <c:v>4</c:v>
                </c:pt>
                <c:pt idx="1">
                  <c:v>7</c:v>
                </c:pt>
                <c:pt idx="2">
                  <c:v>4</c:v>
                </c:pt>
                <c:pt idx="3">
                  <c:v>13</c:v>
                </c:pt>
                <c:pt idx="4">
                  <c:v>19</c:v>
                </c:pt>
                <c:pt idx="5">
                  <c:v>28</c:v>
                </c:pt>
                <c:pt idx="6">
                  <c:v>36</c:v>
                </c:pt>
                <c:pt idx="7">
                  <c:v>23</c:v>
                </c:pt>
                <c:pt idx="8">
                  <c:v>19</c:v>
                </c:pt>
                <c:pt idx="9">
                  <c:v>24</c:v>
                </c:pt>
                <c:pt idx="10">
                  <c:v>13</c:v>
                </c:pt>
                <c:pt idx="11">
                  <c:v>13</c:v>
                </c:pt>
                <c:pt idx="12">
                  <c:v>3</c:v>
                </c:pt>
                <c:pt idx="13">
                  <c:v>6</c:v>
                </c:pt>
                <c:pt idx="14">
                  <c:v>10</c:v>
                </c:pt>
                <c:pt idx="15">
                  <c:v>14</c:v>
                </c:pt>
                <c:pt idx="16">
                  <c:v>23</c:v>
                </c:pt>
                <c:pt idx="17">
                  <c:v>27</c:v>
                </c:pt>
                <c:pt idx="18">
                  <c:v>30</c:v>
                </c:pt>
                <c:pt idx="19">
                  <c:v>23</c:v>
                </c:pt>
                <c:pt idx="20">
                  <c:v>36</c:v>
                </c:pt>
                <c:pt idx="21">
                  <c:v>34</c:v>
                </c:pt>
                <c:pt idx="22">
                  <c:v>12</c:v>
                </c:pt>
                <c:pt idx="23">
                  <c:v>12</c:v>
                </c:pt>
                <c:pt idx="24">
                  <c:v>11</c:v>
                </c:pt>
                <c:pt idx="25">
                  <c:v>0</c:v>
                </c:pt>
                <c:pt idx="26">
                  <c:v>7</c:v>
                </c:pt>
                <c:pt idx="27">
                  <c:v>8</c:v>
                </c:pt>
                <c:pt idx="28">
                  <c:v>16</c:v>
                </c:pt>
                <c:pt idx="29">
                  <c:v>12</c:v>
                </c:pt>
                <c:pt idx="30">
                  <c:v>14</c:v>
                </c:pt>
                <c:pt idx="31">
                  <c:v>22</c:v>
                </c:pt>
                <c:pt idx="32">
                  <c:v>13</c:v>
                </c:pt>
                <c:pt idx="33">
                  <c:v>21</c:v>
                </c:pt>
                <c:pt idx="34">
                  <c:v>16</c:v>
                </c:pt>
                <c:pt idx="35">
                  <c:v>11</c:v>
                </c:pt>
                <c:pt idx="36">
                  <c:v>23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4</c:v>
                </c:pt>
                <c:pt idx="41">
                  <c:v>12</c:v>
                </c:pt>
                <c:pt idx="42">
                  <c:v>11</c:v>
                </c:pt>
                <c:pt idx="43">
                  <c:v>13</c:v>
                </c:pt>
                <c:pt idx="44">
                  <c:v>14</c:v>
                </c:pt>
                <c:pt idx="45">
                  <c:v>17</c:v>
                </c:pt>
                <c:pt idx="46">
                  <c:v>20</c:v>
                </c:pt>
                <c:pt idx="47">
                  <c:v>26</c:v>
                </c:pt>
                <c:pt idx="48">
                  <c:v>15</c:v>
                </c:pt>
                <c:pt idx="49">
                  <c:v>11</c:v>
                </c:pt>
                <c:pt idx="50">
                  <c:v>15</c:v>
                </c:pt>
                <c:pt idx="51">
                  <c:v>4</c:v>
                </c:pt>
                <c:pt idx="52">
                  <c:v>6</c:v>
                </c:pt>
                <c:pt idx="53">
                  <c:v>3</c:v>
                </c:pt>
                <c:pt idx="54">
                  <c:v>12</c:v>
                </c:pt>
                <c:pt idx="55">
                  <c:v>17</c:v>
                </c:pt>
                <c:pt idx="56">
                  <c:v>11</c:v>
                </c:pt>
                <c:pt idx="57">
                  <c:v>14</c:v>
                </c:pt>
                <c:pt idx="58">
                  <c:v>27</c:v>
                </c:pt>
                <c:pt idx="59">
                  <c:v>28</c:v>
                </c:pt>
                <c:pt idx="60">
                  <c:v>21</c:v>
                </c:pt>
                <c:pt idx="61">
                  <c:v>19</c:v>
                </c:pt>
                <c:pt idx="62">
                  <c:v>9</c:v>
                </c:pt>
                <c:pt idx="63">
                  <c:v>11</c:v>
                </c:pt>
                <c:pt idx="64">
                  <c:v>5</c:v>
                </c:pt>
                <c:pt idx="65">
                  <c:v>7</c:v>
                </c:pt>
                <c:pt idx="66">
                  <c:v>10</c:v>
                </c:pt>
                <c:pt idx="67">
                  <c:v>7</c:v>
                </c:pt>
                <c:pt idx="68">
                  <c:v>17</c:v>
                </c:pt>
                <c:pt idx="69">
                  <c:v>23</c:v>
                </c:pt>
                <c:pt idx="70">
                  <c:v>13</c:v>
                </c:pt>
                <c:pt idx="71">
                  <c:v>17</c:v>
                </c:pt>
                <c:pt idx="72">
                  <c:v>35</c:v>
                </c:pt>
                <c:pt idx="73">
                  <c:v>24</c:v>
                </c:pt>
                <c:pt idx="74">
                  <c:v>19</c:v>
                </c:pt>
                <c:pt idx="75">
                  <c:v>9</c:v>
                </c:pt>
                <c:pt idx="76">
                  <c:v>3</c:v>
                </c:pt>
                <c:pt idx="77">
                  <c:v>0</c:v>
                </c:pt>
                <c:pt idx="78">
                  <c:v>1</c:v>
                </c:pt>
                <c:pt idx="79">
                  <c:v>6</c:v>
                </c:pt>
                <c:pt idx="80">
                  <c:v>12</c:v>
                </c:pt>
                <c:pt idx="81">
                  <c:v>8</c:v>
                </c:pt>
                <c:pt idx="82">
                  <c:v>26</c:v>
                </c:pt>
                <c:pt idx="83">
                  <c:v>31</c:v>
                </c:pt>
                <c:pt idx="84">
                  <c:v>47</c:v>
                </c:pt>
                <c:pt idx="85">
                  <c:v>34</c:v>
                </c:pt>
                <c:pt idx="86">
                  <c:v>33</c:v>
                </c:pt>
                <c:pt idx="87">
                  <c:v>20</c:v>
                </c:pt>
                <c:pt idx="88">
                  <c:v>21</c:v>
                </c:pt>
                <c:pt idx="89">
                  <c:v>18</c:v>
                </c:pt>
                <c:pt idx="90">
                  <c:v>0</c:v>
                </c:pt>
                <c:pt idx="91">
                  <c:v>4</c:v>
                </c:pt>
                <c:pt idx="92">
                  <c:v>6</c:v>
                </c:pt>
                <c:pt idx="93">
                  <c:v>6</c:v>
                </c:pt>
                <c:pt idx="94">
                  <c:v>13</c:v>
                </c:pt>
                <c:pt idx="95">
                  <c:v>14</c:v>
                </c:pt>
                <c:pt idx="96">
                  <c:v>18</c:v>
                </c:pt>
                <c:pt idx="97">
                  <c:v>19</c:v>
                </c:pt>
                <c:pt idx="98">
                  <c:v>23</c:v>
                </c:pt>
                <c:pt idx="99">
                  <c:v>17</c:v>
                </c:pt>
                <c:pt idx="100">
                  <c:v>16</c:v>
                </c:pt>
                <c:pt idx="101">
                  <c:v>23</c:v>
                </c:pt>
                <c:pt idx="102">
                  <c:v>27</c:v>
                </c:pt>
                <c:pt idx="103">
                  <c:v>1</c:v>
                </c:pt>
                <c:pt idx="104">
                  <c:v>3</c:v>
                </c:pt>
                <c:pt idx="105">
                  <c:v>19</c:v>
                </c:pt>
                <c:pt idx="106">
                  <c:v>13</c:v>
                </c:pt>
                <c:pt idx="107">
                  <c:v>12</c:v>
                </c:pt>
                <c:pt idx="108">
                  <c:v>15</c:v>
                </c:pt>
                <c:pt idx="109">
                  <c:v>16</c:v>
                </c:pt>
                <c:pt idx="110">
                  <c:v>21</c:v>
                </c:pt>
                <c:pt idx="111">
                  <c:v>20</c:v>
                </c:pt>
                <c:pt idx="112">
                  <c:v>23</c:v>
                </c:pt>
                <c:pt idx="113">
                  <c:v>16</c:v>
                </c:pt>
                <c:pt idx="114">
                  <c:v>19</c:v>
                </c:pt>
                <c:pt idx="115">
                  <c:v>21</c:v>
                </c:pt>
                <c:pt idx="116">
                  <c:v>0</c:v>
                </c:pt>
                <c:pt idx="117">
                  <c:v>9</c:v>
                </c:pt>
                <c:pt idx="118">
                  <c:v>3</c:v>
                </c:pt>
                <c:pt idx="119">
                  <c:v>14</c:v>
                </c:pt>
                <c:pt idx="120">
                  <c:v>21</c:v>
                </c:pt>
                <c:pt idx="121">
                  <c:v>9</c:v>
                </c:pt>
                <c:pt idx="122">
                  <c:v>21</c:v>
                </c:pt>
                <c:pt idx="123">
                  <c:v>15</c:v>
                </c:pt>
                <c:pt idx="124">
                  <c:v>18</c:v>
                </c:pt>
                <c:pt idx="125">
                  <c:v>11</c:v>
                </c:pt>
                <c:pt idx="126">
                  <c:v>14</c:v>
                </c:pt>
                <c:pt idx="127">
                  <c:v>15</c:v>
                </c:pt>
                <c:pt idx="128">
                  <c:v>17</c:v>
                </c:pt>
                <c:pt idx="129">
                  <c:v>1</c:v>
                </c:pt>
                <c:pt idx="130">
                  <c:v>4</c:v>
                </c:pt>
                <c:pt idx="131">
                  <c:v>9</c:v>
                </c:pt>
                <c:pt idx="132">
                  <c:v>17</c:v>
                </c:pt>
                <c:pt idx="133">
                  <c:v>24</c:v>
                </c:pt>
                <c:pt idx="134">
                  <c:v>18</c:v>
                </c:pt>
                <c:pt idx="135">
                  <c:v>20</c:v>
                </c:pt>
                <c:pt idx="136">
                  <c:v>20</c:v>
                </c:pt>
                <c:pt idx="137">
                  <c:v>28</c:v>
                </c:pt>
                <c:pt idx="138">
                  <c:v>15</c:v>
                </c:pt>
                <c:pt idx="139">
                  <c:v>21</c:v>
                </c:pt>
                <c:pt idx="140">
                  <c:v>26</c:v>
                </c:pt>
                <c:pt idx="141">
                  <c:v>30</c:v>
                </c:pt>
                <c:pt idx="142">
                  <c:v>0</c:v>
                </c:pt>
                <c:pt idx="143">
                  <c:v>4</c:v>
                </c:pt>
                <c:pt idx="144">
                  <c:v>11</c:v>
                </c:pt>
                <c:pt idx="145">
                  <c:v>13</c:v>
                </c:pt>
                <c:pt idx="146">
                  <c:v>12</c:v>
                </c:pt>
                <c:pt idx="147">
                  <c:v>17</c:v>
                </c:pt>
                <c:pt idx="148">
                  <c:v>17</c:v>
                </c:pt>
                <c:pt idx="149">
                  <c:v>20</c:v>
                </c:pt>
                <c:pt idx="150">
                  <c:v>18</c:v>
                </c:pt>
                <c:pt idx="151">
                  <c:v>19</c:v>
                </c:pt>
                <c:pt idx="152">
                  <c:v>19</c:v>
                </c:pt>
                <c:pt idx="153">
                  <c:v>16</c:v>
                </c:pt>
                <c:pt idx="154">
                  <c:v>1</c:v>
                </c:pt>
                <c:pt idx="155">
                  <c:v>7</c:v>
                </c:pt>
                <c:pt idx="156">
                  <c:v>1</c:v>
                </c:pt>
                <c:pt idx="157">
                  <c:v>14</c:v>
                </c:pt>
                <c:pt idx="158">
                  <c:v>19</c:v>
                </c:pt>
                <c:pt idx="159">
                  <c:v>29</c:v>
                </c:pt>
                <c:pt idx="160">
                  <c:v>42</c:v>
                </c:pt>
                <c:pt idx="161">
                  <c:v>46</c:v>
                </c:pt>
                <c:pt idx="162">
                  <c:v>33</c:v>
                </c:pt>
                <c:pt idx="163">
                  <c:v>35</c:v>
                </c:pt>
                <c:pt idx="164">
                  <c:v>24</c:v>
                </c:pt>
                <c:pt idx="165">
                  <c:v>22</c:v>
                </c:pt>
                <c:pt idx="166">
                  <c:v>15</c:v>
                </c:pt>
                <c:pt idx="167">
                  <c:v>9</c:v>
                </c:pt>
                <c:pt idx="168">
                  <c:v>1</c:v>
                </c:pt>
                <c:pt idx="169">
                  <c:v>1</c:v>
                </c:pt>
                <c:pt idx="170">
                  <c:v>5</c:v>
                </c:pt>
                <c:pt idx="171">
                  <c:v>15</c:v>
                </c:pt>
                <c:pt idx="172">
                  <c:v>27</c:v>
                </c:pt>
                <c:pt idx="173">
                  <c:v>40</c:v>
                </c:pt>
                <c:pt idx="174">
                  <c:v>51</c:v>
                </c:pt>
                <c:pt idx="175">
                  <c:v>50</c:v>
                </c:pt>
                <c:pt idx="176">
                  <c:v>41</c:v>
                </c:pt>
                <c:pt idx="177">
                  <c:v>53</c:v>
                </c:pt>
                <c:pt idx="178">
                  <c:v>49</c:v>
                </c:pt>
                <c:pt idx="179">
                  <c:v>16</c:v>
                </c:pt>
                <c:pt idx="180">
                  <c:v>18</c:v>
                </c:pt>
                <c:pt idx="181">
                  <c:v>1</c:v>
                </c:pt>
                <c:pt idx="182">
                  <c:v>4</c:v>
                </c:pt>
                <c:pt idx="183">
                  <c:v>10</c:v>
                </c:pt>
                <c:pt idx="184">
                  <c:v>11</c:v>
                </c:pt>
                <c:pt idx="185">
                  <c:v>23</c:v>
                </c:pt>
                <c:pt idx="186">
                  <c:v>11</c:v>
                </c:pt>
                <c:pt idx="187">
                  <c:v>34</c:v>
                </c:pt>
                <c:pt idx="188">
                  <c:v>24</c:v>
                </c:pt>
                <c:pt idx="189">
                  <c:v>22</c:v>
                </c:pt>
                <c:pt idx="190">
                  <c:v>16</c:v>
                </c:pt>
                <c:pt idx="191">
                  <c:v>22</c:v>
                </c:pt>
                <c:pt idx="192">
                  <c:v>11</c:v>
                </c:pt>
                <c:pt idx="193">
                  <c:v>3</c:v>
                </c:pt>
                <c:pt idx="194">
                  <c:v>2</c:v>
                </c:pt>
                <c:pt idx="195">
                  <c:v>2</c:v>
                </c:pt>
                <c:pt idx="196">
                  <c:v>4</c:v>
                </c:pt>
                <c:pt idx="197">
                  <c:v>10</c:v>
                </c:pt>
                <c:pt idx="198">
                  <c:v>21</c:v>
                </c:pt>
                <c:pt idx="199">
                  <c:v>22</c:v>
                </c:pt>
                <c:pt idx="200">
                  <c:v>21</c:v>
                </c:pt>
                <c:pt idx="201">
                  <c:v>28</c:v>
                </c:pt>
                <c:pt idx="202">
                  <c:v>22</c:v>
                </c:pt>
                <c:pt idx="203">
                  <c:v>21</c:v>
                </c:pt>
                <c:pt idx="204">
                  <c:v>18</c:v>
                </c:pt>
                <c:pt idx="205">
                  <c:v>15</c:v>
                </c:pt>
                <c:pt idx="206">
                  <c:v>10</c:v>
                </c:pt>
                <c:pt idx="207">
                  <c:v>1</c:v>
                </c:pt>
                <c:pt idx="208">
                  <c:v>2</c:v>
                </c:pt>
                <c:pt idx="209">
                  <c:v>3</c:v>
                </c:pt>
                <c:pt idx="210">
                  <c:v>4</c:v>
                </c:pt>
                <c:pt idx="211">
                  <c:v>8</c:v>
                </c:pt>
                <c:pt idx="212">
                  <c:v>10</c:v>
                </c:pt>
                <c:pt idx="213">
                  <c:v>10</c:v>
                </c:pt>
                <c:pt idx="214">
                  <c:v>7</c:v>
                </c:pt>
                <c:pt idx="215">
                  <c:v>8</c:v>
                </c:pt>
                <c:pt idx="216">
                  <c:v>16</c:v>
                </c:pt>
                <c:pt idx="217">
                  <c:v>11</c:v>
                </c:pt>
                <c:pt idx="218">
                  <c:v>13</c:v>
                </c:pt>
                <c:pt idx="219">
                  <c:v>14</c:v>
                </c:pt>
                <c:pt idx="220">
                  <c:v>1</c:v>
                </c:pt>
                <c:pt idx="221">
                  <c:v>2</c:v>
                </c:pt>
                <c:pt idx="222">
                  <c:v>4</c:v>
                </c:pt>
                <c:pt idx="223">
                  <c:v>10</c:v>
                </c:pt>
                <c:pt idx="224">
                  <c:v>14</c:v>
                </c:pt>
                <c:pt idx="225">
                  <c:v>17</c:v>
                </c:pt>
                <c:pt idx="226">
                  <c:v>24</c:v>
                </c:pt>
                <c:pt idx="227">
                  <c:v>15</c:v>
                </c:pt>
                <c:pt idx="228">
                  <c:v>18</c:v>
                </c:pt>
                <c:pt idx="229">
                  <c:v>20</c:v>
                </c:pt>
                <c:pt idx="230">
                  <c:v>14</c:v>
                </c:pt>
                <c:pt idx="231">
                  <c:v>16</c:v>
                </c:pt>
                <c:pt idx="232">
                  <c:v>6</c:v>
                </c:pt>
                <c:pt idx="233">
                  <c:v>1</c:v>
                </c:pt>
                <c:pt idx="234">
                  <c:v>12</c:v>
                </c:pt>
                <c:pt idx="235">
                  <c:v>14</c:v>
                </c:pt>
                <c:pt idx="236">
                  <c:v>14</c:v>
                </c:pt>
                <c:pt idx="237">
                  <c:v>10</c:v>
                </c:pt>
                <c:pt idx="238">
                  <c:v>10</c:v>
                </c:pt>
                <c:pt idx="239">
                  <c:v>8</c:v>
                </c:pt>
                <c:pt idx="240">
                  <c:v>16</c:v>
                </c:pt>
                <c:pt idx="241">
                  <c:v>15</c:v>
                </c:pt>
                <c:pt idx="242">
                  <c:v>18</c:v>
                </c:pt>
                <c:pt idx="243">
                  <c:v>12</c:v>
                </c:pt>
                <c:pt idx="244">
                  <c:v>10</c:v>
                </c:pt>
                <c:pt idx="245">
                  <c:v>17</c:v>
                </c:pt>
                <c:pt idx="246">
                  <c:v>1</c:v>
                </c:pt>
                <c:pt idx="247">
                  <c:v>2</c:v>
                </c:pt>
                <c:pt idx="248">
                  <c:v>14</c:v>
                </c:pt>
                <c:pt idx="249">
                  <c:v>15</c:v>
                </c:pt>
                <c:pt idx="250">
                  <c:v>27</c:v>
                </c:pt>
                <c:pt idx="251">
                  <c:v>16</c:v>
                </c:pt>
                <c:pt idx="252">
                  <c:v>30</c:v>
                </c:pt>
                <c:pt idx="253">
                  <c:v>35</c:v>
                </c:pt>
                <c:pt idx="254">
                  <c:v>39</c:v>
                </c:pt>
                <c:pt idx="255">
                  <c:v>41</c:v>
                </c:pt>
                <c:pt idx="256">
                  <c:v>26</c:v>
                </c:pt>
                <c:pt idx="257">
                  <c:v>26</c:v>
                </c:pt>
                <c:pt idx="258">
                  <c:v>13</c:v>
                </c:pt>
                <c:pt idx="259">
                  <c:v>3</c:v>
                </c:pt>
                <c:pt idx="260">
                  <c:v>4</c:v>
                </c:pt>
                <c:pt idx="261">
                  <c:v>5</c:v>
                </c:pt>
                <c:pt idx="262">
                  <c:v>6</c:v>
                </c:pt>
                <c:pt idx="263">
                  <c:v>30</c:v>
                </c:pt>
                <c:pt idx="264">
                  <c:v>38</c:v>
                </c:pt>
                <c:pt idx="265">
                  <c:v>47</c:v>
                </c:pt>
                <c:pt idx="266">
                  <c:v>42</c:v>
                </c:pt>
                <c:pt idx="267">
                  <c:v>38</c:v>
                </c:pt>
                <c:pt idx="268">
                  <c:v>43</c:v>
                </c:pt>
                <c:pt idx="269">
                  <c:v>32</c:v>
                </c:pt>
                <c:pt idx="270">
                  <c:v>12</c:v>
                </c:pt>
                <c:pt idx="271">
                  <c:v>2</c:v>
                </c:pt>
                <c:pt idx="272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0C9-404A-998B-C425EF473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804928"/>
        <c:axId val="169806848"/>
      </c:lineChart>
      <c:catAx>
        <c:axId val="169804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요일</a:t>
                </a:r>
                <a:endParaRPr 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rgbClr val="787274"/>
                </a:solidFill>
              </a:defRPr>
            </a:pPr>
            <a:endParaRPr lang="ko-KR"/>
          </a:p>
        </c:txPr>
        <c:crossAx val="169806848"/>
        <c:crosses val="autoZero"/>
        <c:auto val="1"/>
        <c:lblAlgn val="ctr"/>
        <c:lblOffset val="100"/>
        <c:tickLblSkip val="13"/>
        <c:noMultiLvlLbl val="0"/>
      </c:catAx>
      <c:valAx>
        <c:axId val="1698068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방문</a:t>
                </a:r>
                <a:r>
                  <a:rPr 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sz="11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 </a:t>
                </a:r>
                <a:r>
                  <a:rPr 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</a:t>
                </a:r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</a:t>
                </a: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8.9752311887634825E-3"/>
              <c:y val="0.14009444392166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rgbClr val="787274"/>
                </a:solidFill>
              </a:defRPr>
            </a:pPr>
            <a:endParaRPr lang="ko-KR"/>
          </a:p>
        </c:txPr>
        <c:crossAx val="169804928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600840523679219E-2"/>
          <c:y val="6.0703183593020134E-2"/>
          <c:w val="0.7130167864390019"/>
          <c:h val="0.7986861693206023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5번 이상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1.3809523809523785</c:v>
                </c:pt>
                <c:pt idx="1">
                  <c:v>2.2014057371200217</c:v>
                </c:pt>
                <c:pt idx="2">
                  <c:v>1.8369824016563112</c:v>
                </c:pt>
                <c:pt idx="3">
                  <c:v>1.7285380818994214</c:v>
                </c:pt>
                <c:pt idx="4">
                  <c:v>2.0871615312791771</c:v>
                </c:pt>
                <c:pt idx="5">
                  <c:v>2.1844461697722539</c:v>
                </c:pt>
                <c:pt idx="6">
                  <c:v>1.7493746470920344</c:v>
                </c:pt>
                <c:pt idx="7">
                  <c:v>1.8238528754318215</c:v>
                </c:pt>
                <c:pt idx="8">
                  <c:v>1.6218871599676485</c:v>
                </c:pt>
                <c:pt idx="9">
                  <c:v>2.0032354237241412</c:v>
                </c:pt>
                <c:pt idx="10">
                  <c:v>1.7615646258503386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B5-4B1F-A802-DCF036734ED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3~4번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2.3309523809523798</c:v>
                </c:pt>
                <c:pt idx="1">
                  <c:v>2.1373168498168487</c:v>
                </c:pt>
                <c:pt idx="2">
                  <c:v>1.9904666970456415</c:v>
                </c:pt>
                <c:pt idx="3">
                  <c:v>2.2744557472111628</c:v>
                </c:pt>
                <c:pt idx="4">
                  <c:v>2.1749626166255944</c:v>
                </c:pt>
                <c:pt idx="5">
                  <c:v>2.3795050152192974</c:v>
                </c:pt>
                <c:pt idx="6">
                  <c:v>2.0995599009621086</c:v>
                </c:pt>
                <c:pt idx="7">
                  <c:v>2.0647185237836299</c:v>
                </c:pt>
                <c:pt idx="8">
                  <c:v>1.9579914693149971</c:v>
                </c:pt>
                <c:pt idx="9">
                  <c:v>1.9900156234742641</c:v>
                </c:pt>
                <c:pt idx="10">
                  <c:v>1.9073834251179744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B5-4B1F-A802-DCF036734ED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1~2번</c:v>
                </c:pt>
              </c:strCache>
            </c:strRef>
          </c:tx>
          <c:cat>
            <c:strRef>
              <c:f>Sheet1!$B$1:$L$1</c:f>
              <c:strCache>
                <c:ptCount val="11"/>
                <c:pt idx="0">
                  <c:v>10시</c:v>
                </c:pt>
                <c:pt idx="1">
                  <c:v>11시</c:v>
                </c:pt>
                <c:pt idx="2">
                  <c:v>12시</c:v>
                </c:pt>
                <c:pt idx="3">
                  <c:v>13시</c:v>
                </c:pt>
                <c:pt idx="4">
                  <c:v>14시</c:v>
                </c:pt>
                <c:pt idx="5">
                  <c:v>15시</c:v>
                </c:pt>
                <c:pt idx="6">
                  <c:v>16시</c:v>
                </c:pt>
                <c:pt idx="7">
                  <c:v>17시</c:v>
                </c:pt>
                <c:pt idx="8">
                  <c:v>18시</c:v>
                </c:pt>
                <c:pt idx="9">
                  <c:v>19시</c:v>
                </c:pt>
                <c:pt idx="10">
                  <c:v>20시</c:v>
                </c:pt>
              </c:strCache>
            </c:strRef>
          </c:cat>
          <c:val>
            <c:numRef>
              <c:f>Sheet1!$B$4:$L$4</c:f>
              <c:numCache>
                <c:formatCode>General</c:formatCode>
                <c:ptCount val="11"/>
                <c:pt idx="0">
                  <c:v>2.29046506267587</c:v>
                </c:pt>
                <c:pt idx="1">
                  <c:v>2.3347221445231212</c:v>
                </c:pt>
                <c:pt idx="2">
                  <c:v>2.2455681473517255</c:v>
                </c:pt>
                <c:pt idx="3">
                  <c:v>2.2522663981051458</c:v>
                </c:pt>
                <c:pt idx="4">
                  <c:v>2.3975779136434632</c:v>
                </c:pt>
                <c:pt idx="5">
                  <c:v>2.3724219276567617</c:v>
                </c:pt>
                <c:pt idx="6">
                  <c:v>2.3984880199093674</c:v>
                </c:pt>
                <c:pt idx="7">
                  <c:v>2.3721662559000443</c:v>
                </c:pt>
                <c:pt idx="8">
                  <c:v>2.1998662813276773</c:v>
                </c:pt>
                <c:pt idx="9">
                  <c:v>2.2007575963510915</c:v>
                </c:pt>
                <c:pt idx="10">
                  <c:v>2.2066863412571074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AB5-4B1F-A802-DCF036734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171200"/>
        <c:axId val="187172736"/>
      </c:lineChart>
      <c:catAx>
        <c:axId val="187171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7172736"/>
        <c:crosses val="autoZero"/>
        <c:auto val="1"/>
        <c:lblAlgn val="ctr"/>
        <c:lblOffset val="100"/>
        <c:noMultiLvlLbl val="0"/>
      </c:catAx>
      <c:valAx>
        <c:axId val="1871727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871712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457093120272482"/>
          <c:y val="3.6884899138826324E-2"/>
          <c:w val="0.1734049334985997"/>
          <c:h val="0.2501184081426564"/>
        </c:manualLayout>
      </c:layout>
      <c:overlay val="0"/>
      <c:txPr>
        <a:bodyPr/>
        <a:lstStyle/>
        <a:p>
          <a:pPr>
            <a:defRPr sz="800">
              <a:latin typeface="나눔고딕" panose="020D0604000000000000" pitchFamily="50" charset="-127"/>
              <a:ea typeface="나눔고딕" panose="020D0604000000000000" pitchFamily="50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고객수</c:v>
                </c:pt>
              </c:strCache>
            </c:strRef>
          </c:tx>
          <c:spPr>
            <a:solidFill>
              <a:srgbClr val="1F497D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cat>
            <c:numRef>
              <c:f>Sheet1!$B$6:$I$6</c:f>
              <c:numCache>
                <c:formatCode>General</c:formatCode>
                <c:ptCount val="8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</c:numCache>
            </c:numRef>
          </c:cat>
          <c:val>
            <c:numRef>
              <c:f>Sheet1!$B$7:$I$7</c:f>
              <c:numCache>
                <c:formatCode>General</c:formatCode>
                <c:ptCount val="8"/>
                <c:pt idx="0">
                  <c:v>5602</c:v>
                </c:pt>
                <c:pt idx="1">
                  <c:v>7103</c:v>
                </c:pt>
                <c:pt idx="2">
                  <c:v>6641</c:v>
                </c:pt>
                <c:pt idx="3">
                  <c:v>6749</c:v>
                </c:pt>
                <c:pt idx="4">
                  <c:v>5103</c:v>
                </c:pt>
                <c:pt idx="5">
                  <c:v>4368</c:v>
                </c:pt>
                <c:pt idx="6">
                  <c:v>5016</c:v>
                </c:pt>
                <c:pt idx="7">
                  <c:v>5857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CA-4C05-9C14-7A2768FB6A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859328"/>
        <c:axId val="169861504"/>
      </c:barChart>
      <c:catAx>
        <c:axId val="169859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78727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69861504"/>
        <c:crosses val="autoZero"/>
        <c:auto val="1"/>
        <c:lblAlgn val="ctr"/>
        <c:lblOffset val="100"/>
        <c:noMultiLvlLbl val="0"/>
      </c:catAx>
      <c:valAx>
        <c:axId val="169861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787274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방문 고객 수</a:t>
                </a:r>
                <a:r>
                  <a:rPr lang="ko-KR" altLang="en-US" sz="1050" baseline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cap="sq">
            <a:solidFill>
              <a:srgbClr val="787274"/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69859328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고객수</c:v>
                </c:pt>
              </c:strCache>
            </c:strRef>
          </c:tx>
          <c:spPr>
            <a:solidFill>
              <a:srgbClr val="1F497D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cat>
            <c:numRef>
              <c:f>Sheet1!$B$6:$I$6</c:f>
              <c:numCache>
                <c:formatCode>General</c:formatCode>
                <c:ptCount val="8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</c:numCache>
            </c:numRef>
          </c:cat>
          <c:val>
            <c:numRef>
              <c:f>Sheet1!$B$7:$I$7</c:f>
              <c:numCache>
                <c:formatCode>General</c:formatCode>
                <c:ptCount val="8"/>
                <c:pt idx="0">
                  <c:v>5326</c:v>
                </c:pt>
                <c:pt idx="1">
                  <c:v>6214</c:v>
                </c:pt>
                <c:pt idx="2">
                  <c:v>4709</c:v>
                </c:pt>
                <c:pt idx="3">
                  <c:v>5098</c:v>
                </c:pt>
                <c:pt idx="4">
                  <c:v>4504</c:v>
                </c:pt>
                <c:pt idx="5">
                  <c:v>4226</c:v>
                </c:pt>
                <c:pt idx="6">
                  <c:v>4664</c:v>
                </c:pt>
                <c:pt idx="7">
                  <c:v>5137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CA-4C05-9C14-7A2768FB6A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33536"/>
        <c:axId val="170035456"/>
      </c:barChart>
      <c:catAx>
        <c:axId val="170033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78727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70035456"/>
        <c:crosses val="autoZero"/>
        <c:auto val="1"/>
        <c:lblAlgn val="ctr"/>
        <c:lblOffset val="100"/>
        <c:noMultiLvlLbl val="0"/>
      </c:catAx>
      <c:valAx>
        <c:axId val="170035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787274"/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방문 고객 수 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en-US" altLang="ko-KR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05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ko-KR" altLang="en-US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cap="sq">
            <a:solidFill>
              <a:srgbClr val="787274"/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7003353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체류시간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768</c:v>
                </c:pt>
                <c:pt idx="1">
                  <c:v>621.79999999999995</c:v>
                </c:pt>
                <c:pt idx="2">
                  <c:v>660.7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94C-4CCC-B607-47C8FDC4B5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1651072"/>
        <c:axId val="171654144"/>
        <c:axId val="0"/>
      </c:bar3DChart>
      <c:catAx>
        <c:axId val="171651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0.37466659863176965"/>
              <c:y val="0.7738308674593245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654144"/>
        <c:crosses val="autoZero"/>
        <c:auto val="1"/>
        <c:lblAlgn val="ctr"/>
        <c:lblOffset val="100"/>
        <c:noMultiLvlLbl val="0"/>
      </c:catAx>
      <c:valAx>
        <c:axId val="1716541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체류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시간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</a:t>
                </a:r>
                <a:r>
                  <a:rPr lang="ko-KR" altLang="en-US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6.622650518097889E-2"/>
              <c:y val="8.9921691521901131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651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체류시간</c:v>
                </c:pt>
              </c:strCache>
            </c:strRef>
          </c:tx>
          <c:spPr>
            <a:solidFill>
              <a:srgbClr val="8EC26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1157.8900000000001</c:v>
                </c:pt>
                <c:pt idx="1">
                  <c:v>760.08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94C-4CCC-B607-47C8FDC4B5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1686912"/>
        <c:axId val="171743488"/>
        <c:axId val="0"/>
      </c:bar3DChart>
      <c:catAx>
        <c:axId val="171686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0.42095462679821699"/>
              <c:y val="0.77383069924173109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743488"/>
        <c:crosses val="autoZero"/>
        <c:auto val="1"/>
        <c:lblAlgn val="ctr"/>
        <c:lblOffset val="100"/>
        <c:noMultiLvlLbl val="0"/>
      </c:catAx>
      <c:valAx>
        <c:axId val="1717434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체류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시간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</a:t>
                </a:r>
                <a:r>
                  <a:rPr lang="ko-KR" altLang="en-US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6.622650518097889E-2"/>
              <c:y val="8.9921691521901131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686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76ABDC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Sheet1!$H$1:$I$1</c:f>
              <c:strCache>
                <c:ptCount val="2"/>
                <c:pt idx="0">
                  <c:v>여성복</c:v>
                </c:pt>
                <c:pt idx="1">
                  <c:v>남성복</c:v>
                </c:pt>
              </c:strCache>
            </c:strRef>
          </c:cat>
          <c:val>
            <c:numRef>
              <c:f>Sheet1!$H$2:$I$2</c:f>
              <c:numCache>
                <c:formatCode>General</c:formatCode>
                <c:ptCount val="2"/>
                <c:pt idx="0">
                  <c:v>2.33</c:v>
                </c:pt>
                <c:pt idx="1">
                  <c:v>3.01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44-47F1-95DA-4FC9FE21DE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1801216"/>
        <c:axId val="171853696"/>
        <c:axId val="0"/>
      </c:bar3DChart>
      <c:catAx>
        <c:axId val="171801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>
            <c:manualLayout>
              <c:xMode val="edge"/>
              <c:yMode val="edge"/>
              <c:x val="0.43623721770830115"/>
              <c:y val="0.8401859295528071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853696"/>
        <c:crosses val="autoZero"/>
        <c:auto val="1"/>
        <c:lblAlgn val="ctr"/>
        <c:lblOffset val="100"/>
        <c:noMultiLvlLbl val="0"/>
      </c:catAx>
      <c:valAx>
        <c:axId val="17185369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Stay Point (</a:t>
                </a:r>
                <a:r>
                  <a:rPr lang="ko-KR" altLang="en-US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801216"/>
        <c:crosses val="autoZero"/>
        <c:crossBetween val="between"/>
        <c:majorUnit val="0.5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경로개수</c:v>
                </c:pt>
              </c:strCache>
            </c:strRef>
          </c:tx>
          <c:spPr>
            <a:solidFill>
              <a:srgbClr val="76ABDC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2.8809999999999998</c:v>
                </c:pt>
                <c:pt idx="1">
                  <c:v>2.464</c:v>
                </c:pt>
                <c:pt idx="2">
                  <c:v>1.147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DCD-4568-9ABD-319822181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1961344"/>
        <c:axId val="171963520"/>
        <c:axId val="0"/>
      </c:bar3DChart>
      <c:catAx>
        <c:axId val="171961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카테고리</a:t>
                </a:r>
                <a:endPara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963520"/>
        <c:crosses val="autoZero"/>
        <c:auto val="1"/>
        <c:lblAlgn val="ctr"/>
        <c:lblOffset val="100"/>
        <c:noMultiLvlLbl val="0"/>
      </c:catAx>
      <c:valAx>
        <c:axId val="1719635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ko-KR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Stay Point (</a:t>
                </a:r>
                <a:r>
                  <a:rPr lang="ko-KR" altLang="en-US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</a:t>
                </a:r>
                <a:r>
                  <a:rPr lang="en-US" altLang="ko-KR" sz="1100" b="1" i="0" baseline="0" dirty="0" smtClean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ko-KR" sz="1100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  <c:crossAx val="171961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가을</c:v>
                </c:pt>
              </c:strCache>
            </c:strRef>
          </c:tx>
          <c:spPr>
            <a:solidFill>
              <a:srgbClr val="90BCE1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938</c:v>
                </c:pt>
                <c:pt idx="1">
                  <c:v>462</c:v>
                </c:pt>
                <c:pt idx="2">
                  <c:v>175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ED4-48DC-B375-7A98F845E8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겨울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915</c:v>
                </c:pt>
                <c:pt idx="1">
                  <c:v>457.33</c:v>
                </c:pt>
                <c:pt idx="2">
                  <c:v>75.33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ED4-48DC-B375-7A98F845E8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봄</c:v>
                </c:pt>
              </c:strCache>
            </c:strRef>
          </c:tx>
          <c:spPr>
            <a:solidFill>
              <a:srgbClr val="97B95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여성복</c:v>
                </c:pt>
                <c:pt idx="1">
                  <c:v>남성복</c:v>
                </c:pt>
                <c:pt idx="2">
                  <c:v>캠핑용품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333.5</c:v>
                </c:pt>
                <c:pt idx="1">
                  <c:v>206</c:v>
                </c:pt>
                <c:pt idx="2">
                  <c:v>92.5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ED4-48DC-B375-7A98F845E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2081152"/>
        <c:axId val="172083072"/>
        <c:axId val="0"/>
      </c:bar3DChart>
      <c:catAx>
        <c:axId val="172081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ko-KR" altLang="en-US" sz="1050" dirty="0" smtClean="0"/>
                  <a:t>카테고리</a:t>
                </a:r>
                <a:endParaRPr lang="ko-KR" altLang="en-US" sz="1050" dirty="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2083072"/>
        <c:crosses val="autoZero"/>
        <c:auto val="1"/>
        <c:lblAlgn val="ctr"/>
        <c:lblOffset val="100"/>
        <c:noMultiLvlLbl val="0"/>
      </c:catAx>
      <c:valAx>
        <c:axId val="172083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ko-KR" altLang="en-US" sz="1050" dirty="0" smtClean="0"/>
                  <a:t>고객 수 </a:t>
                </a:r>
                <a:r>
                  <a:rPr lang="en-US" altLang="ko-KR" sz="1050" dirty="0" smtClean="0"/>
                  <a:t>(</a:t>
                </a:r>
                <a:r>
                  <a:rPr lang="ko-KR" altLang="en-US" sz="1050" dirty="0" smtClean="0"/>
                  <a:t>명</a:t>
                </a:r>
                <a:r>
                  <a:rPr lang="en-US" altLang="ko-KR" sz="1050" dirty="0" smtClean="0"/>
                  <a:t>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208115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000"/>
            </a:pPr>
            <a:endParaRPr lang="ko-KR"/>
          </a:p>
        </c:txPr>
      </c:legendEntry>
      <c:layout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400"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0.76048</cdr:x>
      <cdr:y>0.7728</cdr:y>
    </cdr:from>
    <cdr:to>
      <cdr:x>1</cdr:x>
      <cdr:y>0.99052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494154" y="1656762"/>
          <a:ext cx="2043953" cy="4667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rPr>
            <a:t>기간</a:t>
          </a:r>
          <a:r>
            <a: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rPr>
            <a:t>: 15/11/02 ~ 15/11/22 </a:t>
          </a:r>
          <a:endParaRPr lang="ko-KR" altLang="en-US" sz="1000" dirty="0">
            <a:latin typeface="나눔고딕" panose="020D0604000000000000" pitchFamily="50" charset="-127"/>
            <a:ea typeface="나눔고딕" panose="020D0604000000000000" pitchFamily="50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0.75893</cdr:x>
      <cdr:y>0.7748</cdr:y>
    </cdr:from>
    <cdr:to>
      <cdr:x>0.99968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443354" y="1605962"/>
          <a:ext cx="2043953" cy="4667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기간</a:t>
          </a:r>
          <a:r>
            <a: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: 15/11/02 ~ 15/11/22 </a:t>
          </a:r>
          <a:endParaRPr lang="ko-KR" altLang="en-US" sz="1000" dirty="0">
            <a:latin typeface="나눔고딕" panose="020D0604000000000000" pitchFamily="50" charset="-127"/>
            <a:ea typeface="나눔고딕" panose="020D0604000000000000" pitchFamily="50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0.32298</cdr:x>
      <cdr:y>0.14133</cdr:y>
    </cdr:from>
    <cdr:to>
      <cdr:x>0.68612</cdr:x>
      <cdr:y>0.50689</cdr:y>
    </cdr:to>
    <cdr:sp macro="" textlink="">
      <cdr:nvSpPr>
        <cdr:cNvPr id="2" name="모서리가 둥근 직사각형 1"/>
        <cdr:cNvSpPr/>
      </cdr:nvSpPr>
      <cdr:spPr>
        <a:xfrm xmlns:a="http://schemas.openxmlformats.org/drawingml/2006/main">
          <a:off x="1428368" y="307867"/>
          <a:ext cx="1605964" cy="796326"/>
        </a:xfrm>
        <a:prstGeom xmlns:a="http://schemas.openxmlformats.org/drawingml/2006/main" prst="roundRect">
          <a:avLst/>
        </a:prstGeom>
        <a:solidFill xmlns:a="http://schemas.openxmlformats.org/drawingml/2006/main">
          <a:srgbClr val="FFDE75">
            <a:alpha val="29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534D-591E-4C05-9B1D-2C9F2DFCB259}" type="datetimeFigureOut">
              <a:rPr lang="ko-KR" altLang="en-US" smtClean="0"/>
              <a:t>2016-06-08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65DD2-8729-497F-AF9A-F0774440C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3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21071"/>
          <a:stretch/>
        </p:blipFill>
        <p:spPr>
          <a:xfrm flipH="1">
            <a:off x="-1" y="0"/>
            <a:ext cx="913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6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8359"/>
          <a:stretch/>
        </p:blipFill>
        <p:spPr>
          <a:xfrm>
            <a:off x="3174" y="0"/>
            <a:ext cx="914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5"/>
          <a:stretch/>
        </p:blipFill>
        <p:spPr>
          <a:xfrm>
            <a:off x="1" y="0"/>
            <a:ext cx="914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1" r="2735"/>
          <a:stretch/>
        </p:blipFill>
        <p:spPr>
          <a:xfrm>
            <a:off x="7181850" y="0"/>
            <a:ext cx="196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16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r="1"/>
          <a:stretch/>
        </p:blipFill>
        <p:spPr>
          <a:xfrm>
            <a:off x="4762" y="0"/>
            <a:ext cx="9139237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r="24003"/>
          <a:stretch/>
        </p:blipFill>
        <p:spPr>
          <a:xfrm>
            <a:off x="-1" y="0"/>
            <a:ext cx="8823325" cy="6858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41316"/>
            <a:ext cx="7530621" cy="51538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Title Text Here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2864" y="688729"/>
            <a:ext cx="7333565" cy="368545"/>
          </a:xfrm>
          <a:prstGeom prst="rect">
            <a:avLst/>
          </a:prstGeom>
        </p:spPr>
        <p:txBody>
          <a:bodyPr lIns="36000" tIns="0" rIns="0" bIns="0"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 Title Text Here</a:t>
            </a:r>
            <a:endParaRPr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68E5CC-8858-4CDD-882C-D7E638607B4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3"/>
          </p:nvPr>
        </p:nvSpPr>
        <p:spPr>
          <a:xfrm>
            <a:off x="2331076" y="6356351"/>
            <a:ext cx="4481848" cy="365125"/>
          </a:xfrm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0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77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3970CB56-8108-4A73-908F-29E45E4D813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24637" y="6356351"/>
            <a:ext cx="449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ko-KR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FE3263AB-DB24-46AF-9456-6FF93B2694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4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dirty="0">
              <a:solidFill>
                <a:prstClr val="white"/>
              </a:solidFill>
              <a:latin typeface="Tahoma" panose="020B060403050404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850"/>
            <a:ext cx="9144000" cy="29083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419475" y="568590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>
                <a:solidFill>
                  <a:prstClr val="white">
                    <a:lumMod val="85000"/>
                  </a:prstClr>
                </a:solidFill>
                <a:latin typeface="Tahoma" panose="020B0604030504040204" pitchFamily="34" charset="0"/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  <a:latin typeface="Tahoma" panose="020B0604030504040204" pitchFamily="34" charset="0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2133600" y="5870575"/>
            <a:ext cx="4876800" cy="0"/>
            <a:chOff x="2105025" y="5566291"/>
            <a:chExt cx="48768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45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3875" y="1193846"/>
            <a:ext cx="5992196" cy="10772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92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  <a:cs typeface="Tahoma" panose="020B0604030504040204" pitchFamily="34" charset="0"/>
              </a:rPr>
              <a:t>WI-FI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로그 데이터를 이용한 매장 방문 고객 특성에 관한 연구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356" y="3322779"/>
            <a:ext cx="58692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지식서비스공학대학원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김소진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4516" y="2502609"/>
            <a:ext cx="579091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20610" y="171366"/>
            <a:ext cx="150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석사 졸업논문 발표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5356" y="2746123"/>
            <a:ext cx="5869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2016. 06. 13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84" y="131701"/>
            <a:ext cx="815326" cy="3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3429" y="368629"/>
            <a:ext cx="5770914" cy="5770912"/>
            <a:chOff x="264885" y="-39915"/>
            <a:chExt cx="6588002" cy="6588000"/>
          </a:xfrm>
        </p:grpSpPr>
        <p:sp>
          <p:nvSpPr>
            <p:cNvPr id="3" name="Rectangle 2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938213" y="2681191"/>
            <a:ext cx="4867275" cy="6524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데이터 수집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건물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구역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5750905-2B0A-467E-A0E5-22EBF235BB4E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5370381" cy="1578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 여성복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 남성복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캠핑용품으로 구성됨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층은 세 개의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구역으로 나뉘어짐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층은 하나의 구역만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존재함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출입문을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기준으로 건물 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밖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(in, out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나눔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682417" y="3230482"/>
            <a:ext cx="5995544" cy="3049585"/>
            <a:chOff x="755575" y="1916576"/>
            <a:chExt cx="7704857" cy="4608768"/>
          </a:xfrm>
        </p:grpSpPr>
        <p:grpSp>
          <p:nvGrpSpPr>
            <p:cNvPr id="33" name="Group 2"/>
            <p:cNvGrpSpPr/>
            <p:nvPr/>
          </p:nvGrpSpPr>
          <p:grpSpPr>
            <a:xfrm>
              <a:off x="755575" y="1916576"/>
              <a:ext cx="3744418" cy="4608768"/>
              <a:chOff x="539552" y="2172295"/>
              <a:chExt cx="3893321" cy="3744416"/>
            </a:xfrm>
          </p:grpSpPr>
          <p:sp>
            <p:nvSpPr>
              <p:cNvPr id="45" name="Title 1"/>
              <p:cNvSpPr txBox="1">
                <a:spLocks/>
              </p:cNvSpPr>
              <p:nvPr/>
            </p:nvSpPr>
            <p:spPr>
              <a:xfrm>
                <a:off x="539552" y="2172295"/>
                <a:ext cx="3893321" cy="28775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3000" kern="1200" baseline="0">
                    <a:solidFill>
                      <a:srgbClr val="3A3F5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j-cs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문정직영점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1F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전체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(Area- 1F)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6"/>
              <p:cNvSpPr/>
              <p:nvPr/>
            </p:nvSpPr>
            <p:spPr>
              <a:xfrm>
                <a:off x="539552" y="2458254"/>
                <a:ext cx="3893321" cy="345845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3" t="18500" r="29945" b="15980"/>
            <a:stretch/>
          </p:blipFill>
          <p:spPr>
            <a:xfrm>
              <a:off x="884228" y="2268545"/>
              <a:ext cx="3487112" cy="3858081"/>
            </a:xfrm>
            <a:prstGeom prst="rect">
              <a:avLst/>
            </a:prstGeom>
          </p:spPr>
        </p:pic>
        <p:grpSp>
          <p:nvGrpSpPr>
            <p:cNvPr id="35" name="Group 2"/>
            <p:cNvGrpSpPr/>
            <p:nvPr/>
          </p:nvGrpSpPr>
          <p:grpSpPr>
            <a:xfrm>
              <a:off x="4716014" y="1916576"/>
              <a:ext cx="3744418" cy="4608768"/>
              <a:chOff x="539552" y="2172295"/>
              <a:chExt cx="3893321" cy="3744416"/>
            </a:xfrm>
          </p:grpSpPr>
          <p:sp>
            <p:nvSpPr>
              <p:cNvPr id="43" name="Title 1"/>
              <p:cNvSpPr txBox="1">
                <a:spLocks/>
              </p:cNvSpPr>
              <p:nvPr/>
            </p:nvSpPr>
            <p:spPr>
              <a:xfrm>
                <a:off x="539552" y="2172295"/>
                <a:ext cx="3893321" cy="28775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3000" kern="1200" baseline="0">
                    <a:solidFill>
                      <a:srgbClr val="3A3F5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j-cs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문정직영점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2F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존구성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(Area- 2F)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ectangle 6"/>
              <p:cNvSpPr/>
              <p:nvPr/>
            </p:nvSpPr>
            <p:spPr>
              <a:xfrm>
                <a:off x="539552" y="2458254"/>
                <a:ext cx="3893321" cy="345845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6" t="17241" r="24713" b="22281"/>
            <a:stretch/>
          </p:blipFill>
          <p:spPr>
            <a:xfrm>
              <a:off x="4774136" y="2420888"/>
              <a:ext cx="3672409" cy="345638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112061" y="4310657"/>
              <a:ext cx="1512164" cy="1075075"/>
            </a:xfrm>
            <a:prstGeom prst="rect">
              <a:avLst/>
            </a:prstGeom>
            <a:solidFill>
              <a:srgbClr val="2CA02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Zone2</a:t>
              </a:r>
              <a:br>
                <a:rPr lang="en-US" altLang="ko-KR" dirty="0" smtClean="0"/>
              </a:br>
              <a:r>
                <a:rPr lang="en-US" altLang="ko-KR" dirty="0" smtClean="0"/>
                <a:t>2F-left</a:t>
              </a: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24225" y="3945572"/>
              <a:ext cx="1440163" cy="144016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Zone3</a:t>
              </a:r>
              <a:br>
                <a:rPr lang="en-US" altLang="ko-KR" dirty="0" smtClean="0"/>
              </a:br>
              <a:r>
                <a:rPr lang="en-US" altLang="ko-KR" dirty="0" smtClean="0"/>
                <a:t>2F-right</a:t>
              </a:r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92790" y="3083669"/>
              <a:ext cx="1224136" cy="12961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Zone1</a:t>
              </a:r>
            </a:p>
            <a:p>
              <a:pPr algn="ctr"/>
              <a:r>
                <a:rPr lang="en-US" altLang="ko-KR" dirty="0" smtClean="0"/>
                <a:t>1F-inner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2790" y="4379814"/>
              <a:ext cx="1224136" cy="1080120"/>
            </a:xfrm>
            <a:prstGeom prst="rect">
              <a:avLst/>
            </a:prstGeom>
            <a:solidFill>
              <a:srgbClr val="2CA02C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Zone2</a:t>
              </a:r>
              <a:br>
                <a:rPr lang="en-US" altLang="ko-KR" dirty="0" smtClean="0"/>
              </a:br>
              <a:r>
                <a:rPr lang="en-US" altLang="ko-KR" dirty="0" smtClean="0"/>
                <a:t>1F-left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316926" y="3933055"/>
              <a:ext cx="1728192" cy="15268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Zone3</a:t>
              </a:r>
              <a:br>
                <a:rPr lang="en-US" altLang="ko-KR" dirty="0" smtClean="0"/>
              </a:br>
              <a:r>
                <a:rPr lang="en-US" altLang="ko-KR" dirty="0" smtClean="0"/>
                <a:t>1F-right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116547" y="3014513"/>
              <a:ext cx="1507678" cy="12961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Zone1</a:t>
              </a:r>
              <a:br>
                <a:rPr lang="en-US" altLang="ko-KR" dirty="0" smtClean="0"/>
              </a:br>
              <a:r>
                <a:rPr lang="en-US" altLang="ko-KR" dirty="0" smtClean="0"/>
                <a:t>2F-inner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여성복 매장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119161E-F74E-420C-8432-D1E211CFF8CF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5" y="1646170"/>
            <a:ext cx="3741023" cy="31564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10" y="1646169"/>
            <a:ext cx="4208651" cy="31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남성복 매장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34C0144-070B-4CF1-A501-9164C691F20D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7119" y="1979838"/>
            <a:ext cx="3888435" cy="27543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0914" y="1952837"/>
            <a:ext cx="3888434" cy="2808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3851" y="1898830"/>
            <a:ext cx="3888434" cy="29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캠핑용품 매장</a:t>
            </a:r>
            <a:endParaRPr lang="en-US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E6D248-35AB-4772-B32D-E0D238E9B5CA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8" y="1677643"/>
            <a:ext cx="4032448" cy="30963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22" y="1677643"/>
            <a:ext cx="412845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 스포츠 매장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센서 위치</a:t>
            </a:r>
            <a:endParaRPr lang="en-US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D70E6F-1884-4187-8B28-94601216C4E3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33505" y="1268760"/>
            <a:ext cx="7029851" cy="4320480"/>
            <a:chOff x="469325" y="1268760"/>
            <a:chExt cx="7029851" cy="43204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25" y="1269000"/>
              <a:ext cx="3240000" cy="432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816" y="1268760"/>
              <a:ext cx="3240360" cy="4320480"/>
            </a:xfrm>
            <a:prstGeom prst="rect">
              <a:avLst/>
            </a:prstGeom>
          </p:spPr>
        </p:pic>
      </p:grpSp>
      <p:sp>
        <p:nvSpPr>
          <p:cNvPr id="14" name="타원 13"/>
          <p:cNvSpPr/>
          <p:nvPr/>
        </p:nvSpPr>
        <p:spPr>
          <a:xfrm>
            <a:off x="2078566" y="1785027"/>
            <a:ext cx="648072" cy="50405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914177" y="1429252"/>
            <a:ext cx="648072" cy="50405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C13E690-5A01-4F36-B891-2887FCAEE589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9" y="1184359"/>
            <a:ext cx="7314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 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2,7210,000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39,211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 속성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456" y="4833753"/>
            <a:ext cx="2720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시각을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unix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time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나타낸 값으로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1970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00:00:00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부터의 경과 시간을 초로 환산하여 정수로 나타냄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26929"/>
              </p:ext>
            </p:extLst>
          </p:nvPr>
        </p:nvGraphicFramePr>
        <p:xfrm>
          <a:off x="429289" y="2174781"/>
          <a:ext cx="4064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58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의미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device_id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핸드폰 </a:t>
                      </a:r>
                      <a:r>
                        <a:rPr lang="ko-KR" altLang="en-US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맥어드레스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dwell_time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체류 시간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area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매장 내 위치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revisit_count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재방문 횟수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revisit_period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재방문 간격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deny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직원여부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ts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타임 스탬프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7289" y="2221764"/>
            <a:ext cx="4339650" cy="2662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 예시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device_id</a:t>
            </a: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“aafc10f061882da0e1a043c95bc149e1”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en-US" altLang="ko-KR" sz="13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well_time</a:t>
            </a: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35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“1f-left”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revisit_count</a:t>
            </a: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52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revisit_period</a:t>
            </a: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deny: true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13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3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1449457815168</a:t>
            </a:r>
            <a:endParaRPr lang="ko-KR" altLang="en-US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14" y="324973"/>
            <a:ext cx="3241935" cy="18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0DD471B-4896-4B1A-9EDA-5D585C4951AD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6" y="1184358"/>
            <a:ext cx="8308314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홍대점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2015/09/01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2016/04/30 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데이터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 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2,629,000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39,878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75" y="2946788"/>
            <a:ext cx="4120479" cy="2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브랜드 소개 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1583A2-2476-4D42-BAF2-BF56E4AA4855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286" y="1184358"/>
            <a:ext cx="802460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레트로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컨템포러리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(Retro  Contemporary)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브랜드로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초반을 타겟으로 삼고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 시즌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컨셉을 주제로 잡아 시대에 맞는 라이프스타일 감성을 표현함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" y="3028217"/>
            <a:ext cx="4272683" cy="2009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54" y="3028217"/>
            <a:ext cx="4464538" cy="2009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170" y="5063783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미국 근대 서커스단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2012 S/S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0681" y="5071598"/>
            <a:ext cx="3562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무라카미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하루키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단편집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렉싱턴의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유령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’(2016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S/S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1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건물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구역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32D49D-35DC-4CB2-9377-42545A82450D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5113900" cy="120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층 여성복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층 남성복으로 구성됨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구역으로 나뉘어짐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출입문을 기준으로 건물 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밖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(in, out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나눔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216655" y="2631210"/>
            <a:ext cx="6710690" cy="2971357"/>
            <a:chOff x="755575" y="1916576"/>
            <a:chExt cx="7704213" cy="4229447"/>
          </a:xfrm>
        </p:grpSpPr>
        <p:grpSp>
          <p:nvGrpSpPr>
            <p:cNvPr id="29" name="Group 2"/>
            <p:cNvGrpSpPr/>
            <p:nvPr/>
          </p:nvGrpSpPr>
          <p:grpSpPr>
            <a:xfrm>
              <a:off x="755575" y="1916576"/>
              <a:ext cx="3744418" cy="4229447"/>
              <a:chOff x="539552" y="2172295"/>
              <a:chExt cx="3893321" cy="3436235"/>
            </a:xfrm>
          </p:grpSpPr>
          <p:sp>
            <p:nvSpPr>
              <p:cNvPr id="62" name="Title 1"/>
              <p:cNvSpPr txBox="1">
                <a:spLocks/>
              </p:cNvSpPr>
              <p:nvPr/>
            </p:nvSpPr>
            <p:spPr>
              <a:xfrm>
                <a:off x="539552" y="2172295"/>
                <a:ext cx="3893321" cy="28775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3000" kern="1200" baseline="0">
                    <a:solidFill>
                      <a:srgbClr val="3A3F5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j-cs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Area – 1F (1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층 전체 영역 합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6"/>
              <p:cNvSpPr/>
              <p:nvPr/>
            </p:nvSpPr>
            <p:spPr>
              <a:xfrm>
                <a:off x="539552" y="2458255"/>
                <a:ext cx="3893321" cy="31502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" name="Group 2"/>
            <p:cNvGrpSpPr/>
            <p:nvPr/>
          </p:nvGrpSpPr>
          <p:grpSpPr>
            <a:xfrm>
              <a:off x="4715370" y="1916576"/>
              <a:ext cx="3744418" cy="4229447"/>
              <a:chOff x="539552" y="2172295"/>
              <a:chExt cx="3893321" cy="3436235"/>
            </a:xfrm>
          </p:grpSpPr>
          <p:sp>
            <p:nvSpPr>
              <p:cNvPr id="60" name="Title 1"/>
              <p:cNvSpPr txBox="1">
                <a:spLocks/>
              </p:cNvSpPr>
              <p:nvPr/>
            </p:nvSpPr>
            <p:spPr>
              <a:xfrm>
                <a:off x="539552" y="2172295"/>
                <a:ext cx="3893321" cy="28775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3000" kern="1200" baseline="0">
                    <a:solidFill>
                      <a:srgbClr val="3A3F5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  <a:cs typeface="+mj-cs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Area - B1 (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지하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층 전체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합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6"/>
              <p:cNvSpPr/>
              <p:nvPr/>
            </p:nvSpPr>
            <p:spPr>
              <a:xfrm>
                <a:off x="539552" y="2458255"/>
                <a:ext cx="3893321" cy="31502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5" t="2857" r="20375" b="2857"/>
            <a:stretch/>
          </p:blipFill>
          <p:spPr>
            <a:xfrm>
              <a:off x="828402" y="2318739"/>
              <a:ext cx="3600401" cy="349450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0" t="16532" r="21652" b="26375"/>
            <a:stretch/>
          </p:blipFill>
          <p:spPr>
            <a:xfrm rot="5400000">
              <a:off x="4891927" y="2460766"/>
              <a:ext cx="3536609" cy="3168352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5292080" y="3198624"/>
              <a:ext cx="576064" cy="58959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Zone1</a:t>
              </a:r>
            </a:p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B1-left3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292080" y="3788220"/>
              <a:ext cx="576064" cy="386649"/>
            </a:xfrm>
            <a:prstGeom prst="rect">
              <a:avLst/>
            </a:prstGeom>
            <a:solidFill>
              <a:srgbClr val="2CA02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Zone2</a:t>
              </a:r>
              <a:b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B1-left2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92080" y="4175879"/>
              <a:ext cx="576064" cy="617462"/>
            </a:xfrm>
            <a:prstGeom prst="rect">
              <a:avLst/>
            </a:prstGeom>
            <a:solidFill>
              <a:srgbClr val="1F77B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Zone3</a:t>
              </a:r>
              <a:b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B1-left1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68615" y="3861162"/>
              <a:ext cx="640625" cy="85309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Zone5</a:t>
              </a:r>
              <a:b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B1-center-2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868617" y="3284984"/>
              <a:ext cx="640624" cy="57309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Zone4</a:t>
              </a:r>
              <a:b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B1-center-1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732240" y="3198624"/>
              <a:ext cx="720080" cy="950456"/>
            </a:xfrm>
            <a:prstGeom prst="rect">
              <a:avLst/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Zone6</a:t>
              </a:r>
              <a:b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en-US" altLang="ko-KR" sz="800" dirty="0" smtClea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B1- right</a:t>
              </a:r>
              <a:endParaRPr lang="ko-KR" altLang="en-US" sz="8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26227" y="2708920"/>
              <a:ext cx="1122949" cy="129395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Zone1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1F-left-1</a:t>
              </a:r>
              <a:endParaRPr lang="ko-KR" altLang="en-US" sz="14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6227" y="4005064"/>
              <a:ext cx="1114857" cy="1008112"/>
            </a:xfrm>
            <a:prstGeom prst="rect">
              <a:avLst/>
            </a:prstGeom>
            <a:solidFill>
              <a:srgbClr val="2CA02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Zone2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1F-left-2</a:t>
              </a:r>
              <a:endParaRPr lang="ko-KR" altLang="en-US" sz="14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41084" y="4002879"/>
              <a:ext cx="1206780" cy="1017263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Zone4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1F-Right-2</a:t>
              </a:r>
              <a:endParaRPr lang="ko-KR" altLang="en-US" sz="14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149178" y="2708920"/>
              <a:ext cx="1198686" cy="1293959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Zone3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1F-Right-1</a:t>
              </a:r>
              <a:endParaRPr lang="ko-KR" altLang="en-US" sz="14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903017" y="4946593"/>
              <a:ext cx="656877" cy="367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ENT</a:t>
              </a:r>
              <a:endParaRPr lang="ko-KR" altLang="en-US" sz="11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676416" y="4910723"/>
              <a:ext cx="469999" cy="367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ENT</a:t>
              </a:r>
              <a:endParaRPr lang="ko-KR" altLang="en-US" sz="105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40" y="869956"/>
            <a:ext cx="205068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46059" y="2405523"/>
            <a:ext cx="3887189" cy="36562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01.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서론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846059" y="3302070"/>
            <a:ext cx="3887189" cy="36562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02.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데이터 수집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846059" y="4191839"/>
            <a:ext cx="3887189" cy="36562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03. </a:t>
            </a:r>
            <a:r>
              <a:rPr lang="ko-KR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데이터 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46059" y="5088386"/>
            <a:ext cx="3887189" cy="36562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04.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결론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B3BB99-2258-4BCD-9380-E2D12D3FD838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0245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 중복 처리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시각 여러 곳에서 로그가 찍혔다면 첫 번째 로그가 찍힌 곳을 기준으로 삼음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 이상 머무른 곳을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정하고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미만으로 머문 곳은 단지 지나가는 경로로 정함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재방문 기준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고객이 같은 날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이내로 재방문 하였다면 앞의 방문의 연장으로 취급하고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이후로 재방문 하였다면 새로운 방문으로 취급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3429" y="368629"/>
            <a:ext cx="5770914" cy="5770912"/>
            <a:chOff x="264885" y="-39915"/>
            <a:chExt cx="6588002" cy="6588000"/>
          </a:xfrm>
        </p:grpSpPr>
        <p:sp>
          <p:nvSpPr>
            <p:cNvPr id="3" name="Rectangle 2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938213" y="2681191"/>
            <a:ext cx="4867275" cy="6524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데이터 분석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90725" y="1715586"/>
            <a:ext cx="5162550" cy="1665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endParaRPr lang="ko-KR" altLang="en-US" sz="14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918" y="1485012"/>
            <a:ext cx="646171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RQ1</a:t>
            </a:r>
            <a:r>
              <a:rPr lang="en-US" altLang="ko-KR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방문시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유입 및 매장 내 이동에 어떠한 영향을 </a:t>
            </a:r>
            <a:endParaRPr lang="en-US" altLang="ko-KR" b="1" dirty="0" smtClean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미치는가</a:t>
            </a: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b="1" dirty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RQ2: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이벤트가 고객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RQ3: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및 재방문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패턴의 차이가 있는가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동행자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유무가 고객의 행동 패턴에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2198753" y="1905625"/>
            <a:ext cx="553252" cy="268941"/>
          </a:xfrm>
          <a:prstGeom prst="rightArrow">
            <a:avLst/>
          </a:prstGeom>
          <a:solidFill>
            <a:srgbClr val="2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3918" y="49177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 문제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55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방문시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방문고객 수 변화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8E3CE2-FA17-42AD-9F30-06D5C4C69449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9"/>
            <a:ext cx="8095588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9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검증 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계절을 고려하여 매장 방문 고객 수와 카테고리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남성복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캠핑용품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 고객 수의 패턴을 살펴봄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9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전처리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있는 사람을 행인이라고 간주하며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out, in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순으로 로그가 찍힌 사람을 방문 고객이라 정의함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카테고리당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 머무르는 사람들만 고려하며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이하로 머무는 고객들은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카테고리에서 구매 의향이 없다고 간주함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계절은 가을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(9, 10, 11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겨울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(12, 1, 2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(3, 4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나누어 살펴보았으며 가을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겨울은 각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봄은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일로 이루어짐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6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방문 고객 수 검증 결과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D33D5E5-3445-44B1-9FFE-F6A278C3E0D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9" y="1184359"/>
            <a:ext cx="78548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모두 주중에는 고객수가 적으며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주말에 고객이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많음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1980737648"/>
              </p:ext>
            </p:extLst>
          </p:nvPr>
        </p:nvGraphicFramePr>
        <p:xfrm>
          <a:off x="141862" y="4247735"/>
          <a:ext cx="8533412" cy="202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3970651607"/>
              </p:ext>
            </p:extLst>
          </p:nvPr>
        </p:nvGraphicFramePr>
        <p:xfrm>
          <a:off x="85350" y="1911872"/>
          <a:ext cx="8490032" cy="205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606162" y="2194891"/>
            <a:ext cx="699247" cy="109113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39338" y="2194891"/>
            <a:ext cx="699247" cy="109113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660981" y="2194891"/>
            <a:ext cx="743513" cy="109113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57393" y="4455459"/>
            <a:ext cx="699247" cy="10911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00808" y="4455459"/>
            <a:ext cx="699247" cy="10911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22454" y="4455459"/>
            <a:ext cx="697409" cy="10911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925922" y="3816973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5922" y="6060253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방문 고객 수 검증 결과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6D6770A-A35F-4D9F-9B64-D2BCC4A46BD6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9"/>
            <a:ext cx="8152738" cy="2440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아웃도어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 특성상 가을 산행시즌부터 겨울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구매시즌까지 고객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수가 증가함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크리스마스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연휴가 있는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월에 잠시 고객 수가 증가하나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전체적으로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겨울철 고객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줄어듦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3809" y="3695586"/>
            <a:ext cx="3490631" cy="2322193"/>
            <a:chOff x="4011656" y="1054721"/>
            <a:chExt cx="4688115" cy="3240360"/>
          </a:xfrm>
        </p:grpSpPr>
        <p:graphicFrame>
          <p:nvGraphicFramePr>
            <p:cNvPr id="10" name="차트 9"/>
            <p:cNvGraphicFramePr/>
            <p:nvPr>
              <p:extLst>
                <p:ext uri="{D42A27DB-BD31-4B8C-83A1-F6EECF244321}">
                  <p14:modId xmlns:p14="http://schemas.microsoft.com/office/powerpoint/2010/main" val="2412794194"/>
                </p:ext>
              </p:extLst>
            </p:nvPr>
          </p:nvGraphicFramePr>
          <p:xfrm>
            <a:off x="4011656" y="1054721"/>
            <a:ext cx="4688115" cy="3240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직사각형 12"/>
            <p:cNvSpPr/>
            <p:nvPr/>
          </p:nvSpPr>
          <p:spPr>
            <a:xfrm>
              <a:off x="5572783" y="1343643"/>
              <a:ext cx="1267225" cy="2445240"/>
            </a:xfrm>
            <a:prstGeom prst="rect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cs typeface="+mn-cs"/>
              </a:endParaRPr>
            </a:p>
          </p:txBody>
        </p:sp>
      </p:grp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381585048"/>
              </p:ext>
            </p:extLst>
          </p:nvPr>
        </p:nvGraphicFramePr>
        <p:xfrm>
          <a:off x="4367344" y="3710416"/>
          <a:ext cx="3490631" cy="232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884689" y="3910803"/>
            <a:ext cx="1174059" cy="1752373"/>
          </a:xfrm>
          <a:prstGeom prst="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1448" y="5855420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3450" y="5840487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체류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검증 결과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9549CA-B84D-408A-9103-929BDA9DBF29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280393356"/>
              </p:ext>
            </p:extLst>
          </p:nvPr>
        </p:nvGraphicFramePr>
        <p:xfrm>
          <a:off x="814507" y="3519288"/>
          <a:ext cx="2743690" cy="2450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29287" y="1184359"/>
            <a:ext cx="8095588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 체류 시간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캠핑용품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남성복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 체류 시간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남성복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9975" y="5709193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93466" y="570998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1379746835"/>
              </p:ext>
            </p:extLst>
          </p:nvPr>
        </p:nvGraphicFramePr>
        <p:xfrm>
          <a:off x="4602735" y="3557708"/>
          <a:ext cx="2692599" cy="237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 검증 결과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C410BF-2BA4-4D99-9CED-2609DA5AB9A1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1605784402"/>
              </p:ext>
            </p:extLst>
          </p:nvPr>
        </p:nvGraphicFramePr>
        <p:xfrm>
          <a:off x="4625788" y="3436645"/>
          <a:ext cx="2589520" cy="2580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3332192704"/>
              </p:ext>
            </p:extLst>
          </p:nvPr>
        </p:nvGraphicFramePr>
        <p:xfrm>
          <a:off x="945136" y="3396139"/>
          <a:ext cx="2704780" cy="254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29287" y="1184359"/>
            <a:ext cx="8095588" cy="184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여성복을 볼 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내에서 가장 많이 이동하며 쇼핑함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여성복과 남성복의 구역 수가 다르기 때문에 일률적으로 비교하기 어려움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0496" y="5863246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0521" y="5863246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6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고객 수 검증 결과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8E3CE2-FA17-42AD-9F30-06D5C4C69449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9"/>
            <a:ext cx="8095588" cy="306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봄보다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겨울에 고객이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남성복은 가을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겨울 고객 수가 큰 차이가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반면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캠핑용품은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가을 고객 수가 겨울 고객 수에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비해 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많음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여성복의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가을에 가장 고객 수가 많으며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이후에 조금씩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감소하는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추세임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남성복의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겨울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봄 순으로 고객 수가 증가함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289385301"/>
              </p:ext>
            </p:extLst>
          </p:nvPr>
        </p:nvGraphicFramePr>
        <p:xfrm>
          <a:off x="945136" y="4187798"/>
          <a:ext cx="3319504" cy="204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618924888"/>
              </p:ext>
            </p:extLst>
          </p:nvPr>
        </p:nvGraphicFramePr>
        <p:xfrm>
          <a:off x="5032592" y="4340878"/>
          <a:ext cx="2888297" cy="189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27965" y="6078256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534" y="6078256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4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277065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체류 시간에 대한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통계적 검증</a:t>
            </a:r>
            <a:endParaRPr lang="ko-KR" altLang="en-US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464466-0E57-46DD-9DA3-971EEB107E4E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99802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이원분산분석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(two-way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ANOVA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4.8e-06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2e-16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계절과 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모두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99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신뢰구간에서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통계적으로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유의미한 차이를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보이며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체류 시간에 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영향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주는 것으로 나타남</a:t>
            </a: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이원분산분석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(two-way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ANOVA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0.174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2e-16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카테고리는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신뢰구간에서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통계적으로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유의미한 차이를 보이며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체류 시간에 영향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주는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것으로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188115457"/>
              </p:ext>
            </p:extLst>
          </p:nvPr>
        </p:nvGraphicFramePr>
        <p:xfrm>
          <a:off x="5159244" y="1641404"/>
          <a:ext cx="3029589" cy="221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154332799"/>
              </p:ext>
            </p:extLst>
          </p:nvPr>
        </p:nvGraphicFramePr>
        <p:xfrm>
          <a:off x="5159244" y="3997034"/>
          <a:ext cx="2827732" cy="2251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144099" y="3103136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4098" y="568419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3429" y="368629"/>
            <a:ext cx="5770914" cy="5770912"/>
            <a:chOff x="264885" y="-39915"/>
            <a:chExt cx="6588002" cy="6588000"/>
          </a:xfrm>
        </p:grpSpPr>
        <p:sp>
          <p:nvSpPr>
            <p:cNvPr id="3" name="Rectangle 2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938213" y="2681191"/>
            <a:ext cx="4867275" cy="6524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서론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4" y="190744"/>
            <a:ext cx="8415379" cy="51538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</a:t>
            </a:r>
            <a:r>
              <a:rPr lang="en-US" altLang="ko-KR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</a:t>
            </a:r>
            <a:r>
              <a:rPr lang="en-US" altLang="ko-KR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</a:t>
            </a:r>
            <a:r>
              <a:rPr lang="en-US" altLang="ko-KR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통계적 검증</a:t>
            </a:r>
            <a:endParaRPr lang="ko-KR" altLang="en-US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4C8218C-614E-4915-B49A-FE530E1FE2AC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733200" cy="462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이원분산분석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(two-way ANOVA) 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4.81e-05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2e-16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계절과 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모두</a:t>
            </a:r>
            <a:r>
              <a:rPr lang="ko-KR" altLang="en-US" sz="1600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</a:t>
            </a: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신뢰구간에서 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통계적으로 유의미한 차이를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보이며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개수에 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영향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주는 것으로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나타남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이원분산분석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(two-way ANOVA)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2e-16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신뢰구간에서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통계적으로 유의미한 차이를 보이며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개수에 영향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주는 것으로 나타남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1666905772"/>
              </p:ext>
            </p:extLst>
          </p:nvPr>
        </p:nvGraphicFramePr>
        <p:xfrm>
          <a:off x="5560413" y="1471195"/>
          <a:ext cx="3165822" cy="2243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457950" y="348770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461672854"/>
              </p:ext>
            </p:extLst>
          </p:nvPr>
        </p:nvGraphicFramePr>
        <p:xfrm>
          <a:off x="5873859" y="3966298"/>
          <a:ext cx="2686154" cy="2251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76465" y="6040387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RQ1: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4C8218C-614E-4915-B49A-FE530E1FE2AC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733200" cy="461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고객들은 주중보다 주말에 많이 방문함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브랜드의 시장에 따라 월별 고객 유입 패턴이 달라짐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매장의 경우 계절이 체류시간에 통계적으로 유의미하게 영향을 미쳤지만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매장은 계절이 체류시간에 영향을 미치지 않음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브랜드 모두 여성복 매장에서의 체류 시간이 다른 매장에서의 체류시간보다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길며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매장에서는 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 또한 여성복 매장이 더 많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</a:t>
            </a: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71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90725" y="1715586"/>
            <a:ext cx="5162550" cy="1665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endParaRPr lang="ko-KR" altLang="en-US" sz="14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918" y="1485012"/>
            <a:ext cx="646171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RQ1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유입 및 매장 내 이동에 어떠한 영향을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b="1" dirty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RQ2: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이벤트가 고객 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영향을 미치는가</a:t>
            </a: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RQ3: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및 재방문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패턴의 차이가 있는가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동행자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유무가 고객의 행동 패턴에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5595096" y="2827709"/>
            <a:ext cx="553252" cy="268941"/>
          </a:xfrm>
          <a:prstGeom prst="rightArrow">
            <a:avLst/>
          </a:prstGeom>
          <a:solidFill>
            <a:srgbClr val="2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3918" y="49177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 문제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할인 이벤트가 고객에게 미치는 영향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B9C56C-6C10-40BB-9246-C82CACBAD2D6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288" y="1184359"/>
            <a:ext cx="7733200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검증방법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 이벤트 기간 중 고객의 체류시간 및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개수를 비교함 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멜로우는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기간 내 이벤트 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기간이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없었으므로 코오롱 스포츠 매장만 고려함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14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입장 고객을 제외하기 위하여 매장 내에서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이상 머무른 고객들만 고려함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5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4" y="190744"/>
            <a:ext cx="8555068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이벤트기간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체류 시간 검증 결과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en-US" sz="28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F60260-3894-4CAC-B5F0-B9BFAD5AAB37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4633000" cy="236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 이벤트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겨울의류 최대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%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할인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 기간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2016.01.19 ~ 2016.02.14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 기간 중 방문 고객 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3727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39990"/>
              </p:ext>
            </p:extLst>
          </p:nvPr>
        </p:nvGraphicFramePr>
        <p:xfrm>
          <a:off x="1810456" y="5092189"/>
          <a:ext cx="5445212" cy="1267340"/>
        </p:xfrm>
        <a:graphic>
          <a:graphicData uri="http://schemas.openxmlformats.org/drawingml/2006/table">
            <a:tbl>
              <a:tblPr firstRow="1" bandRow="1"/>
              <a:tblGrid>
                <a:gridCol w="1547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1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6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여부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Stay Point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체류 시간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기간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3.3475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1749.0401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기간 아님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2.8755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1762.4940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3.1115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1755.7671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67701"/>
              </p:ext>
            </p:extLst>
          </p:nvPr>
        </p:nvGraphicFramePr>
        <p:xfrm>
          <a:off x="1787404" y="3418260"/>
          <a:ext cx="5445212" cy="1267340"/>
        </p:xfrm>
        <a:graphic>
          <a:graphicData uri="http://schemas.openxmlformats.org/drawingml/2006/table">
            <a:tbl>
              <a:tblPr firstRow="1" bandRow="1"/>
              <a:tblGrid>
                <a:gridCol w="1547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1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6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여부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Stay Point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체류 시간 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기간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3.5360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1830.4320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기간 아님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3.2766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1776.3819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8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3.4063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1803.4070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9288" y="475475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17" y="830894"/>
            <a:ext cx="2208768" cy="22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4" y="190744"/>
            <a:ext cx="8753475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이벤트기간 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체류 시간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결과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(2/2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2609D1D-A9F9-4ACB-BC96-64213585BF76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288" y="1184359"/>
            <a:ext cx="7854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여부와 월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차이가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체류 시간에 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미치는 영향</a:t>
            </a:r>
            <a:endParaRPr lang="en-US" altLang="ko-KR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이원분산분석</a:t>
            </a: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(two-way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ANOVA)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차이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0.444</a:t>
            </a: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0.691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여부와 </a:t>
            </a:r>
            <a:r>
              <a:rPr lang="ko-KR" altLang="en-US" sz="1600" u="sng" dirty="0" smtClean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월의 차이 모두 고객 체류 시간에 영향을 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주지 않는 것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600" u="sng" dirty="0">
                <a:solidFill>
                  <a:srgbClr val="CD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나타남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endParaRPr lang="en-US" altLang="ko-KR" sz="105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여부와 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월의 차이가 </a:t>
            </a:r>
            <a:r>
              <a:rPr lang="en-US" altLang="ko-KR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</a:t>
            </a:r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개수에 </a:t>
            </a: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미치는 영향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이원분산분석</a:t>
            </a: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(two-way ANOVA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월의 차이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0.000486</a:t>
            </a: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5.3e-06</a:t>
            </a: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u="sng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r>
              <a:rPr lang="ko-KR" altLang="en-US" sz="16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여부와 </a:t>
            </a:r>
            <a:r>
              <a:rPr lang="ko-KR" altLang="en-US" sz="1600" u="sng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월의 차이 모두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</a:t>
            </a: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신뢰구간에서 통계적으로 유의미한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차이를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보이며 </a:t>
            </a:r>
            <a:r>
              <a:rPr lang="en-US" altLang="ko-KR" sz="1600" u="sng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</a:t>
            </a:r>
            <a:r>
              <a:rPr lang="en-US" altLang="ko-KR" sz="16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600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개수에 영향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주는 것으로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나타남</a:t>
            </a:r>
            <a:endParaRPr lang="en-US" altLang="ko-KR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9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RQ2: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46D9B9B-6A87-4689-852D-945AD0BD9E16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288" y="1184359"/>
            <a:ext cx="7733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 여부는 고객의 체류 시간에는 영향을 끼치지 않음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이벤트 기간에는 고객의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개수가 이벤트 기간이 아닐 때보다 많아지며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이는 고객들이 매장 내에서 활발히 이동한다는 것을 의미함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58" y="3515643"/>
            <a:ext cx="4068457" cy="21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90725" y="1715586"/>
            <a:ext cx="5162550" cy="1665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endParaRPr lang="ko-KR" altLang="en-US" sz="14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918" y="1485012"/>
            <a:ext cx="646171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RQ1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방문시점이 고객 유입 및 매장 내 이동에 어떠한 영향을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b="1" dirty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RQ2: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이벤트가 고객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RQ3: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및 재방문 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고객은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패턴의 차이가 있는가</a:t>
            </a: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동행자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유무가 고객의 행동 패턴에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6109926" y="3803581"/>
            <a:ext cx="553252" cy="268941"/>
          </a:xfrm>
          <a:prstGeom prst="rightArrow">
            <a:avLst/>
          </a:prstGeom>
          <a:solidFill>
            <a:srgbClr val="2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3918" y="49177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 문제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 횟수에 따른 고객 방문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4D6ABC-67F6-402E-BD66-915546A7635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9"/>
            <a:ext cx="8038518" cy="414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검증 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고객을 방문 횟수에 따라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방문한 고객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3~4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방문한 고객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방문한 고객 그룹으로 나눔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그룹별로 시간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요일에 따른 방문 패턴과 매장 체류 시간 및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개수를 살펴봄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방문한 고객 수가 적어 통계학적으로 결과를 보기가 어려움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입장 고객을 제외하기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위하여 매장 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내에서 </a:t>
            </a: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이상 머무른 고객들만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고려함</a:t>
            </a:r>
            <a:endParaRPr lang="en-US" altLang="ko-KR" sz="16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05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 별 매장 방문 고객 수</a:t>
            </a:r>
            <a:endParaRPr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17549"/>
              </p:ext>
            </p:extLst>
          </p:nvPr>
        </p:nvGraphicFramePr>
        <p:xfrm>
          <a:off x="332023" y="5247124"/>
          <a:ext cx="3988016" cy="607978"/>
        </p:xfrm>
        <a:graphic>
          <a:graphicData uri="http://schemas.openxmlformats.org/drawingml/2006/table">
            <a:tbl>
              <a:tblPr firstRow="1" bandRow="1"/>
              <a:tblGrid>
                <a:gridCol w="9970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2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방문횟수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1~2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3~4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 수 </a:t>
                      </a:r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17660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1443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1229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79251"/>
              </p:ext>
            </p:extLst>
          </p:nvPr>
        </p:nvGraphicFramePr>
        <p:xfrm>
          <a:off x="4479789" y="5247124"/>
          <a:ext cx="3988016" cy="607978"/>
        </p:xfrm>
        <a:graphic>
          <a:graphicData uri="http://schemas.openxmlformats.org/drawingml/2006/table">
            <a:tbl>
              <a:tblPr firstRow="1" bandRow="1"/>
              <a:tblGrid>
                <a:gridCol w="9970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70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2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방문횟수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1~2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3~4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 수 </a:t>
                      </a:r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10147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288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03905" y="591517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0328" y="591516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415553" cy="515389"/>
          </a:xfrm>
        </p:spPr>
        <p:txBody>
          <a:bodyPr>
            <a:noAutofit/>
          </a:bodyPr>
          <a:lstStyle/>
          <a:p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방문한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고객들의 요일</a:t>
            </a: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별 패턴 검증 결과</a:t>
            </a:r>
            <a:endParaRPr lang="en-US" altLang="ko-KR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E6A3C8-FC85-45CC-A8DB-D8DFDB7A059D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5493812" cy="269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토요일 순으로 가장 많이 방문함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시부터 오후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사이에 고객들이 주로 방문함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금요일 순으로 가장 많이 방문함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저녁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이후에도 고객의 방문 수가 많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7487" y="6103072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3157" y="6106662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331661" y="450961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4230" y="584505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9901" y="584505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441915084"/>
              </p:ext>
            </p:extLst>
          </p:nvPr>
        </p:nvGraphicFramePr>
        <p:xfrm>
          <a:off x="4687433" y="3780545"/>
          <a:ext cx="4313161" cy="219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/>
          <p:cNvSpPr txBox="1"/>
          <p:nvPr/>
        </p:nvSpPr>
        <p:spPr>
          <a:xfrm rot="16200000">
            <a:off x="4153284" y="4631274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1105984795"/>
              </p:ext>
            </p:extLst>
          </p:nvPr>
        </p:nvGraphicFramePr>
        <p:xfrm>
          <a:off x="141862" y="3797479"/>
          <a:ext cx="4422454" cy="2178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5281252" y="4023327"/>
            <a:ext cx="2931005" cy="577898"/>
          </a:xfrm>
          <a:prstGeom prst="roundRect">
            <a:avLst/>
          </a:prstGeom>
          <a:solidFill>
            <a:srgbClr val="FFDE75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149626" cy="515389"/>
          </a:xfrm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관계 관리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(CRM)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8ECFE31-110E-4F68-AD4C-83D33C4C68D3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288" y="1184359"/>
            <a:ext cx="8086559" cy="346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기업이 고객과 관련된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내외부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자료를 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통합하여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고객특성에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맞는 마케팅 활동을 계획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과정을 뜻함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고객데이터 분석을 통해 신규고객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우수고객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잠재고객 활성화를 실행하여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중심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자원 및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가치 극대화를 목표로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들어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보급화로 사용자 위치정보를 이용한 맞춤형 마케팅이 늘어나고 있음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[Aalto et al, 2004]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1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267444" cy="515389"/>
          </a:xfrm>
        </p:spPr>
        <p:txBody>
          <a:bodyPr>
            <a:noAutofit/>
          </a:bodyPr>
          <a:lstStyle/>
          <a:p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 고객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요일</a:t>
            </a: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별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결과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FC6E2D8-E994-44ED-B84F-65B7C942CEFE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9" y="1184359"/>
            <a:ext cx="8228680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방문한 고객은 주말에 많이 방문함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방문한 고객에 비해 주중에 오는 고객의 비율이 증가함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방문한 고객은 주중에 방문하는 비율이 더 높아짐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5227" y="5448836"/>
            <a:ext cx="2909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방문한 고객들의 요일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별 패턴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8818" y="5444379"/>
            <a:ext cx="3047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방문한 고객들의 요일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별 패턴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7251" y="5119198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-307939" y="370006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09214" y="3700066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9787" y="5797222"/>
            <a:ext cx="162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1375127385"/>
              </p:ext>
            </p:extLst>
          </p:nvPr>
        </p:nvGraphicFramePr>
        <p:xfrm>
          <a:off x="202684" y="2771847"/>
          <a:ext cx="4356332" cy="2478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1223683541"/>
              </p:ext>
            </p:extLst>
          </p:nvPr>
        </p:nvGraphicFramePr>
        <p:xfrm>
          <a:off x="4612805" y="2913379"/>
          <a:ext cx="4233903" cy="233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54731" y="5119198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572632" y="3108572"/>
            <a:ext cx="1159439" cy="871757"/>
          </a:xfrm>
          <a:prstGeom prst="roundRect">
            <a:avLst/>
          </a:prstGeom>
          <a:solidFill>
            <a:srgbClr val="FFDE75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590880" y="2966033"/>
            <a:ext cx="1429230" cy="864837"/>
          </a:xfrm>
          <a:prstGeom prst="roundRect">
            <a:avLst/>
          </a:prstGeom>
          <a:solidFill>
            <a:srgbClr val="FFDE75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7E0B7F0-8F10-4254-B37D-CFF4A6DA5714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84514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이상 방문한 고객들은 그보다 적게 방문한 그룹의 고객들보다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오랜 시간 동안 매장 내에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체류하나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내에 이동하는 횟수는 다른 그룹 고객들보다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527376" y="327112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평균 체류 시간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3" y="190744"/>
            <a:ext cx="8607479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 횟수 별 체류 시간 및 </a:t>
            </a: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 검증 결과</a:t>
            </a:r>
            <a:endParaRPr lang="ko-KR" altLang="en-US" sz="30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845372" y="3308793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Stay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Point 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9164" y="476959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4838" y="476959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165" y="5388925"/>
            <a:ext cx="1427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926" y="5111926"/>
            <a:ext cx="2839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 횟수에 따른 시간 별 고객 체류 시간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7153" y="5111926"/>
            <a:ext cx="3206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 횟수에 따른 시간 별 고객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Stay Point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3925301046"/>
              </p:ext>
            </p:extLst>
          </p:nvPr>
        </p:nvGraphicFramePr>
        <p:xfrm>
          <a:off x="187297" y="2481942"/>
          <a:ext cx="4408541" cy="23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차트 29"/>
          <p:cNvGraphicFramePr/>
          <p:nvPr>
            <p:extLst>
              <p:ext uri="{D42A27DB-BD31-4B8C-83A1-F6EECF244321}">
                <p14:modId xmlns:p14="http://schemas.microsoft.com/office/powerpoint/2010/main" val="2270681185"/>
              </p:ext>
            </p:extLst>
          </p:nvPr>
        </p:nvGraphicFramePr>
        <p:xfrm>
          <a:off x="4606245" y="2543415"/>
          <a:ext cx="4368705" cy="2331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745349" y="2732513"/>
            <a:ext cx="2843093" cy="586734"/>
          </a:xfrm>
          <a:prstGeom prst="roundRect">
            <a:avLst/>
          </a:prstGeom>
          <a:solidFill>
            <a:srgbClr val="FFDE75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91895" y="3178280"/>
            <a:ext cx="2914868" cy="586734"/>
          </a:xfrm>
          <a:prstGeom prst="roundRect">
            <a:avLst/>
          </a:prstGeom>
          <a:solidFill>
            <a:srgbClr val="FFDE75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RQ3: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ko-KR" alt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4C8218C-614E-4915-B49A-FE530E1FE2AC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733200" cy="239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매장을 찾는 고객들은 주중에 비해 주말에 많이 방문함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단골 고객들은 주말보다 주중에 방문하는 경향이 있음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단골 고객들은 매장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이동 횟수가 적으며 한 구역에서 오래 동안 머무름</a:t>
            </a: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ko-KR" altLang="en-US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90725" y="1715586"/>
            <a:ext cx="5162550" cy="1665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endParaRPr lang="ko-KR" altLang="en-US" sz="14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918" y="1485012"/>
            <a:ext cx="646171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RQ1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방문시점이 고객 유입 및 매장 내 이동에 어떠한 영향을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b="1" dirty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RQ2: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이벤트가 고객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RQ3: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및 재방문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패턴의 차이가 있는가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RQ4: </a:t>
            </a:r>
            <a:r>
              <a:rPr lang="ko-KR" altLang="en-US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동행자 </a:t>
            </a:r>
            <a:r>
              <a:rPr lang="ko-KR" altLang="en-US" b="1" dirty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유무가 고객의 행동 패턴에 영향을 미치는가</a:t>
            </a:r>
            <a:r>
              <a:rPr lang="en-US" altLang="ko-KR" b="1" dirty="0" smtClean="0">
                <a:solidFill>
                  <a:srgbClr val="2B89A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solidFill>
                <a:srgbClr val="2B89A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6362378" y="4779454"/>
            <a:ext cx="553252" cy="268941"/>
          </a:xfrm>
          <a:prstGeom prst="rightArrow">
            <a:avLst/>
          </a:prstGeom>
          <a:solidFill>
            <a:srgbClr val="2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3918" y="49177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 문제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동행자를 동반하는 고객 행동 분석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C114F64-79AE-4E9C-978E-DDC2F3731BEB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060371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검증 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혼자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매장을 방문하는 고객과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 함께 오는 고객들을 나누어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살펴봄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온 방문자 또한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Wi-Fi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켜놓은 상태여야 하기 때문에 함께 온 방문자를 정확하게 측정하는데 연구의 한계가 있음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 객체 클러스터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(Moving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bject Cluster)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사람의 매장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입장시간과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퇴장시간이 각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이내인 사람들을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방문한 그룹으로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62" y="4179817"/>
            <a:ext cx="1477459" cy="2261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2918"/>
          <a:stretch/>
        </p:blipFill>
        <p:spPr>
          <a:xfrm>
            <a:off x="2464904" y="4179817"/>
            <a:ext cx="2089252" cy="2261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094" y="6098806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함께 매장 입장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1222" y="6128225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함께 매장 퇴장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5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121432" y="2510203"/>
            <a:ext cx="6447347" cy="4201019"/>
            <a:chOff x="1452563" y="1632766"/>
            <a:chExt cx="6538912" cy="439151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 r="1994"/>
            <a:stretch/>
          </p:blipFill>
          <p:spPr>
            <a:xfrm>
              <a:off x="1452563" y="1718491"/>
              <a:ext cx="6319838" cy="430579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391400" y="1632766"/>
              <a:ext cx="600075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046453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 상호관계도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(Interrelationship)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81B14CD-642C-4C19-BCA0-9924E39D641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3806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매장 입장 시간 차가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이내면 함께 온 것으로 간주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223460" y="4547322"/>
            <a:ext cx="776287" cy="77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17" y="4551528"/>
            <a:ext cx="776286" cy="774407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842838" y="3832529"/>
            <a:ext cx="1380622" cy="476318"/>
          </a:xfrm>
          <a:prstGeom prst="wedgeRoundRectCallout">
            <a:avLst>
              <a:gd name="adj1" fmla="val 33190"/>
              <a:gd name="adj2" fmla="val 79128"/>
              <a:gd name="adj3" fmla="val 16667"/>
            </a:avLst>
          </a:prstGeom>
          <a:solidFill>
            <a:srgbClr val="F7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out</a:t>
            </a: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11:02:03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686049" y="3832529"/>
            <a:ext cx="1415687" cy="476317"/>
          </a:xfrm>
          <a:prstGeom prst="wedgeRoundRectCallout">
            <a:avLst>
              <a:gd name="adj1" fmla="val -33190"/>
              <a:gd name="adj2" fmla="val 8392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out</a:t>
            </a: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11:02:10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027618" y="3486209"/>
            <a:ext cx="216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016656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818761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956059" y="3047705"/>
            <a:ext cx="2160000" cy="3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5945097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116059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5715835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799541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07435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6014311" y="2692439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902209" y="26924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키친웨어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920699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26687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6089518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902209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납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7138812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231938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8010258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5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121432" y="2510203"/>
            <a:ext cx="6447347" cy="4201019"/>
            <a:chOff x="1452563" y="1632766"/>
            <a:chExt cx="6538912" cy="439151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 r="1994"/>
            <a:stretch/>
          </p:blipFill>
          <p:spPr>
            <a:xfrm>
              <a:off x="1452563" y="1718491"/>
              <a:ext cx="6319838" cy="430579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391400" y="1632766"/>
              <a:ext cx="600075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046453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상호관계도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(Interrelationship) 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81B14CD-642C-4C19-BCA0-9924E39D641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380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매장 입장 시간 차가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이내면 함께 온 것으로 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시간 같은 구역에 있다면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함께 쇼핑 중으로 간주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006658" y="3477864"/>
            <a:ext cx="776287" cy="77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2" y="3477864"/>
            <a:ext cx="776286" cy="774407"/>
          </a:xfrm>
          <a:prstGeom prst="rect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4362998" y="2759103"/>
            <a:ext cx="1359610" cy="445342"/>
          </a:xfrm>
          <a:prstGeom prst="wedgeRoundRectCallout">
            <a:avLst>
              <a:gd name="adj1" fmla="val -21361"/>
              <a:gd name="adj2" fmla="val 97578"/>
              <a:gd name="adj3" fmla="val 16667"/>
            </a:avLst>
          </a:prstGeom>
          <a:solidFill>
            <a:srgbClr val="F7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11:02:22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821578" y="2759103"/>
            <a:ext cx="1415524" cy="459709"/>
          </a:xfrm>
          <a:prstGeom prst="wedgeRoundRectCallout">
            <a:avLst>
              <a:gd name="adj1" fmla="val 31401"/>
              <a:gd name="adj2" fmla="val 8026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11:02:30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27618" y="3486209"/>
            <a:ext cx="216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016656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18761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56059" y="3047705"/>
            <a:ext cx="2160000" cy="3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945097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116059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715835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99541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07435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4311" y="2692439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2209" y="26924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키친웨어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20699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6687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089518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02209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납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138812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231938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010258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06544" y="3460967"/>
            <a:ext cx="828000" cy="75131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306544" y="3028139"/>
            <a:ext cx="828000" cy="75131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121432" y="2510203"/>
            <a:ext cx="6447347" cy="4201019"/>
            <a:chOff x="1452563" y="1632766"/>
            <a:chExt cx="6538912" cy="439151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 r="1994"/>
            <a:stretch/>
          </p:blipFill>
          <p:spPr>
            <a:xfrm>
              <a:off x="1452563" y="1718491"/>
              <a:ext cx="6319838" cy="430579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391400" y="1632766"/>
              <a:ext cx="600075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176826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상호관계도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(Interrelationship) 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81B14CD-642C-4C19-BCA0-9924E39D641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380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매장 입장 시간 차가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이내면 함께 온 것으로 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구역에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있다면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쇼핑 중으로 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시간 다른 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있다면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따로 떨어져 쇼핑 중으로 간주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492871" y="4504191"/>
            <a:ext cx="776287" cy="77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42" y="4625285"/>
            <a:ext cx="776286" cy="774407"/>
          </a:xfrm>
          <a:prstGeom prst="rect">
            <a:avLst/>
          </a:prstGeom>
        </p:spPr>
      </p:pic>
      <p:sp>
        <p:nvSpPr>
          <p:cNvPr id="15" name="모서리가 둥근 사각형 설명선 14"/>
          <p:cNvSpPr/>
          <p:nvPr/>
        </p:nvSpPr>
        <p:spPr>
          <a:xfrm>
            <a:off x="5937174" y="3896139"/>
            <a:ext cx="1294763" cy="466767"/>
          </a:xfrm>
          <a:prstGeom prst="wedgeRoundRectCallout">
            <a:avLst>
              <a:gd name="adj1" fmla="val -38727"/>
              <a:gd name="adj2" fmla="val 7843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수납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11:23:24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96710" y="3856382"/>
            <a:ext cx="1431234" cy="480281"/>
          </a:xfrm>
          <a:prstGeom prst="wedgeRoundRectCallout">
            <a:avLst>
              <a:gd name="adj1" fmla="val 31895"/>
              <a:gd name="adj2" fmla="val 69978"/>
              <a:gd name="adj3" fmla="val 16667"/>
            </a:avLst>
          </a:prstGeom>
          <a:solidFill>
            <a:srgbClr val="F7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키친웨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11:29:30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169482" y="3467322"/>
            <a:ext cx="1044000" cy="75600"/>
          </a:xfrm>
          <a:prstGeom prst="rect">
            <a:avLst/>
          </a:prstGeom>
          <a:solidFill>
            <a:schemeClr val="accent4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027618" y="3486209"/>
            <a:ext cx="216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6016656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818761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956059" y="3047705"/>
            <a:ext cx="2160000" cy="3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945097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116059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715835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799541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207435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6014311" y="2692439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02209" y="26924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키친웨어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20699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26687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6089518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02209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납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7138812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231938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8010258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260073" y="3027469"/>
            <a:ext cx="864000" cy="75600"/>
          </a:xfrm>
          <a:prstGeom prst="rect">
            <a:avLst/>
          </a:prstGeom>
          <a:solidFill>
            <a:schemeClr val="accent4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121432" y="2510203"/>
            <a:ext cx="6447347" cy="4201019"/>
            <a:chOff x="1452563" y="1632766"/>
            <a:chExt cx="6538912" cy="439151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 r="1994"/>
            <a:stretch/>
          </p:blipFill>
          <p:spPr>
            <a:xfrm>
              <a:off x="1452563" y="1718491"/>
              <a:ext cx="6319838" cy="430579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391400" y="1632766"/>
              <a:ext cx="600075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046453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 </a:t>
            </a:r>
            <a:r>
              <a:rPr lang="ko-KR" altLang="en-US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상호관계도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(Interrelationship) </a:t>
            </a:r>
            <a:r>
              <a:rPr lang="ko-KR" altLang="en-US" sz="3200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81B14CD-642C-4C19-BCA0-9924E39D641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38063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매장 입장 시간 차가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이내면 함께 온 것으로 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구역에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있다면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쇼핑 중으로 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시간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구역에 있다면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따로 떨어져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 중으로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매장 퇴장 시간 차가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이내면 함께 떠난 것으로 간주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53" y="4336970"/>
            <a:ext cx="776286" cy="7744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0914" y="5076064"/>
            <a:ext cx="308411" cy="253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905286" y="4554713"/>
            <a:ext cx="776287" cy="774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9937" y="5523103"/>
                <a:ext cx="5238755" cy="49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이동 객체 클러스터 상호관계도 </a:t>
                </a:r>
                <a:r>
                  <a:rPr lang="en-US" altLang="ko-KR" sz="14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400" b="1" i="1" smtClean="0">
                            <a:latin typeface="Cambria Math"/>
                          </a:rPr>
                          <m:t>∑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함께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쇼핑한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시간</m:t>
                        </m:r>
                      </m:num>
                      <m:den>
                        <m:r>
                          <a:rPr lang="en-US" altLang="ko-KR" sz="1400" b="1" i="1" smtClean="0">
                            <a:latin typeface="Cambria Math"/>
                          </a:rPr>
                          <m:t>𝑨𝑽𝑮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(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총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체류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400" b="1" i="1" smtClean="0">
                            <a:latin typeface="Cambria Math"/>
                          </a:rPr>
                          <m:t>시간</m:t>
                        </m:r>
                        <m:r>
                          <a:rPr lang="en-US" altLang="ko-KR" sz="1400" b="1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7" y="5523103"/>
                <a:ext cx="5238755" cy="499880"/>
              </a:xfrm>
              <a:prstGeom prst="rect">
                <a:avLst/>
              </a:prstGeom>
              <a:blipFill rotWithShape="1">
                <a:blip r:embed="rId6"/>
                <a:stretch>
                  <a:fillRect l="-349"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모서리가 둥근 사각형 설명선 17"/>
          <p:cNvSpPr/>
          <p:nvPr/>
        </p:nvSpPr>
        <p:spPr>
          <a:xfrm>
            <a:off x="2252573" y="3657601"/>
            <a:ext cx="1333466" cy="443626"/>
          </a:xfrm>
          <a:prstGeom prst="wedgeRoundRectCallout">
            <a:avLst>
              <a:gd name="adj1" fmla="val 3158"/>
              <a:gd name="adj2" fmla="val 97428"/>
              <a:gd name="adj3" fmla="val 16667"/>
            </a:avLst>
          </a:prstGeom>
          <a:solidFill>
            <a:srgbClr val="F7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out</a:t>
            </a: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11:50:32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08396" y="4101226"/>
            <a:ext cx="1415687" cy="482664"/>
          </a:xfrm>
          <a:prstGeom prst="wedgeRoundRectCallout">
            <a:avLst>
              <a:gd name="adj1" fmla="val 38782"/>
              <a:gd name="adj2" fmla="val 7843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Area: out</a:t>
            </a:r>
          </a:p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Ts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11:50:24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027618" y="3486209"/>
            <a:ext cx="216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016656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18761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956059" y="3047705"/>
            <a:ext cx="2160000" cy="3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945097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116059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715835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99541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07435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014311" y="2692439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신혼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02209" y="26924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키친웨어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699" y="269243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66878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089518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02209" y="315060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납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138812" y="3382125"/>
            <a:ext cx="3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231938" y="2943621"/>
            <a:ext cx="36000" cy="216000"/>
          </a:xfrm>
          <a:prstGeom prst="rect">
            <a:avLst/>
          </a:prstGeom>
          <a:solidFill>
            <a:srgbClr val="E98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10258" y="3150605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0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9288" y="1184359"/>
            <a:ext cx="7961677" cy="538609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그룹간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t-test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체류 시간은 방문 형태와 관련이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0.5423) 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내에서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쇼핑하는 시간은 평균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672.56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초이며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체류 시간의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61.32%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동안 함께 쇼핑함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 후 항상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다닌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그룹의 비율은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21.92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그룹간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t-test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체류 시간과 방문 형태는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신뢰구간에서 유의미한 차이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가짐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p-value: 0.081)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내에서 같이 쇼핑하는 시간은 평균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554.30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초이며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체류 시간의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45.20%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동안 같이 쇼핑함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 후 항상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 다닌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그룹의 비율은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16.43%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동행자 유무에 따른 검증 결과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CD643B4-79F9-4ECE-8F86-1E9DB54325C5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585454"/>
              </p:ext>
            </p:extLst>
          </p:nvPr>
        </p:nvGraphicFramePr>
        <p:xfrm>
          <a:off x="490251" y="1759645"/>
          <a:ext cx="3827667" cy="964891"/>
        </p:xfrm>
        <a:graphic>
          <a:graphicData uri="http://schemas.openxmlformats.org/drawingml/2006/table">
            <a:tbl>
              <a:tblPr firstRow="1" bandRow="1"/>
              <a:tblGrid>
                <a:gridCol w="837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13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91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21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방문 형태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방문 고객 수 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체류 시간 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5914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1156.78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3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426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7.20%)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1096.73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11435"/>
              </p:ext>
            </p:extLst>
          </p:nvPr>
        </p:nvGraphicFramePr>
        <p:xfrm>
          <a:off x="4675322" y="1744276"/>
          <a:ext cx="4038374" cy="983558"/>
        </p:xfrm>
        <a:graphic>
          <a:graphicData uri="http://schemas.openxmlformats.org/drawingml/2006/table">
            <a:tbl>
              <a:tblPr firstRow="1" bandRow="1"/>
              <a:tblGrid>
                <a:gridCol w="9434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2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20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29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방문 형태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방문 고객 수 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 smtClean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체류 시간 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1200" b="1" kern="1200" dirty="0" smtClean="0">
                          <a:solidFill>
                            <a:schemeClr val="l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2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1879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980.17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2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-윤고딕320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</a:t>
                      </a:r>
                      <a:endParaRPr lang="ko-KR" alt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292 (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18.40%)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1226.25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>
                          <a:lumMod val="85000"/>
                          <a:lumOff val="1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5398951" y="4025881"/>
            <a:ext cx="1948069" cy="2448989"/>
          </a:xfrm>
          <a:prstGeom prst="roundRect">
            <a:avLst/>
          </a:prstGeom>
          <a:solidFill>
            <a:srgbClr val="E98C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위치 정보 활용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8ECFE31-110E-4F68-AD4C-83D33C4C68D3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288" y="1184359"/>
            <a:ext cx="8284808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외부 위치 정보 활용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주변의 매장 할인 쿠폰을 발송하여 구매를 유도함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소비자와 근처 매장을 연결하는 자동 주문서비스로 구매편의를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내부 외치 정보 활용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박물관 및 미술관에서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NFC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전시안내 서비스를 제공하고 있음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현대백화점은 손님이 특정 매장에 진입하면 제휴 쿠폰을 제공함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99" y="4047905"/>
            <a:ext cx="1378587" cy="23687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21134" y="4028214"/>
            <a:ext cx="3450558" cy="2448989"/>
            <a:chOff x="1022467" y="3750090"/>
            <a:chExt cx="3549225" cy="272711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22467" y="3750090"/>
              <a:ext cx="3549225" cy="2727113"/>
            </a:xfrm>
            <a:prstGeom prst="roundRect">
              <a:avLst/>
            </a:prstGeom>
            <a:solidFill>
              <a:srgbClr val="E98CF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767" y="3829828"/>
              <a:ext cx="1327832" cy="258000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051" y="3829827"/>
              <a:ext cx="1363924" cy="25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6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RQ4: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4C8218C-614E-4915-B49A-FE530E1FE2AC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733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매장은 동행자 유무가 체류 시간에 영향을 미치지 않음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반면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매장은 동행자 유무가 체류 시간에 영향을 미침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같이 방문한 고객 그룹 중 매장 내에서 항상 함께 다니는 그룹의 비율은 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20-30%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70-80%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그룹은 따로 따로 구경할 때가 있음</a:t>
            </a: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</a:t>
            </a:r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내에서 함께 쇼핑하는 시간의 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비율은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매장이 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61.32%,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매장이 </a:t>
            </a:r>
            <a:r>
              <a:rPr lang="en-US" altLang="ko-KR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45.20%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 매장에서 사람들이 더 같이 쇼핑을 하는 경향이 있음</a:t>
            </a:r>
            <a:endParaRPr lang="ko-KR" altLang="en-US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3429" y="368629"/>
            <a:ext cx="5770914" cy="5770912"/>
            <a:chOff x="264885" y="-39915"/>
            <a:chExt cx="6588002" cy="6588000"/>
          </a:xfrm>
        </p:grpSpPr>
        <p:sp>
          <p:nvSpPr>
            <p:cNvPr id="3" name="Rectangle 2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2715507">
              <a:off x="264886" y="-39916"/>
              <a:ext cx="6588000" cy="6588002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</a:endParaRPr>
            </a:p>
          </p:txBody>
        </p:sp>
      </p:grpSp>
      <p:sp>
        <p:nvSpPr>
          <p:cNvPr id="7" name="Text Placeholder 2"/>
          <p:cNvSpPr txBox="1">
            <a:spLocks/>
          </p:cNvSpPr>
          <p:nvPr/>
        </p:nvSpPr>
        <p:spPr>
          <a:xfrm>
            <a:off x="938213" y="2681191"/>
            <a:ext cx="4867275" cy="6524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결</a:t>
            </a:r>
            <a:r>
              <a:rPr lang="ko-KR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론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B1ED00A-8FB2-4102-9A7B-7D462B868814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7624143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 시점이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유입 및 매장 내 이동에 어떠한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주중보다 주말에 고객 유입이 더 많음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아웃도어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매장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일반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케주얼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매장보다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고객 유입량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있어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변화에 더 크게 영향을 받음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이벤트가 고객 유입에 어떤 영향을 미치는가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</a:t>
            </a:r>
            <a:r>
              <a:rPr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할인행사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 동안 고객들의 매장 내 이동이 활발해 지지만 총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체류시간은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오히려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줄어든 양상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보임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및 재방문 고객의 어떤 패턴의 차이가 있는가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16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</a:t>
            </a:r>
            <a:r>
              <a:rPr lang="en-US" altLang="ko-KR" sz="16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방문하는 사람은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주말에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많으나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자주 방문하는 고객들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오히려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주중을 선호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A281CF7-8470-410D-A92B-AE033FF3A9E6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292018" cy="308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동반자 유무가 고객의 행동 패턴에 영향을 미치는가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 스포츠 매장에 비해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함께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쇼핑을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오는 고객 비율이 더 높지만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입장 후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따로 흩어져 쇼핑 하는 경우가 많음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spcBef>
                <a:spcPts val="600"/>
              </a:spcBef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 스포츠 매장은 동행자의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유무가 매장 체류시간에 영향을 크게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미치지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않는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반면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멜로우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매장에서는 동행자가 있다면 매장에 더 길게 체류함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spcBef>
                <a:spcPts val="600"/>
              </a:spcBef>
            </a:pP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Symbol" panose="05050102010706020507" pitchFamily="18" charset="2"/>
              </a:rPr>
              <a:t>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매장을 찾은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그룹의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70-80%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매장 내에서 따로 쇼핑을 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경우가 있음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spcBef>
                <a:spcPts val="600"/>
              </a:spcBef>
              <a:buFont typeface="Symbol" pitchFamily="18" charset="2"/>
              <a:buChar char="Þ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마케팅 활용 방안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81B14CD-642C-4C19-BCA0-9924E39D641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8" y="1184359"/>
            <a:ext cx="8138063" cy="444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별 전략 차별화를 통한 매출 증가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그룹으로 매장에 더 많이 방문하는 캐주얼 브랜드 매장의 경우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1+1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친구 할인 이벤트 등 그룹 방문자들을 위한 마케팅 전략 필요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계절의 영향을 많이 받는 아웃도어 매장의 경우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얼리버드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할인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역세일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등의 프로모션 추진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로열티 향상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주중에 방문하는 단골 손님을 위하여 주중 이벤트 혹은 차별화된 서비스 필요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유입량 분석을 통한 매출 증가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유입량 분석을 통한 고객 유입 요인 분석 및 고객 유입량 증가 전략의 개선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8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468972 w 9144000"/>
              <a:gd name="connsiteY1" fmla="*/ 0 h 6858000"/>
              <a:gd name="connsiteX2" fmla="*/ 2051755 w 9144000"/>
              <a:gd name="connsiteY2" fmla="*/ 0 h 6858000"/>
              <a:gd name="connsiteX3" fmla="*/ 4178594 w 9144000"/>
              <a:gd name="connsiteY3" fmla="*/ 0 h 6858000"/>
              <a:gd name="connsiteX4" fmla="*/ 9144000 w 9144000"/>
              <a:gd name="connsiteY4" fmla="*/ 0 h 6858000"/>
              <a:gd name="connsiteX5" fmla="*/ 9144000 w 9144000"/>
              <a:gd name="connsiteY5" fmla="*/ 88489 h 6858000"/>
              <a:gd name="connsiteX6" fmla="*/ 2343057 w 9144000"/>
              <a:gd name="connsiteY6" fmla="*/ 6858000 h 6858000"/>
              <a:gd name="connsiteX7" fmla="*/ 2051755 w 9144000"/>
              <a:gd name="connsiteY7" fmla="*/ 6858000 h 6858000"/>
              <a:gd name="connsiteX8" fmla="*/ 0 w 9144000"/>
              <a:gd name="connsiteY8" fmla="*/ 6858000 h 6858000"/>
              <a:gd name="connsiteX9" fmla="*/ 0 w 9144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468972" y="0"/>
                </a:lnTo>
                <a:lnTo>
                  <a:pt x="2051755" y="0"/>
                </a:lnTo>
                <a:lnTo>
                  <a:pt x="4178594" y="0"/>
                </a:lnTo>
                <a:lnTo>
                  <a:pt x="9144000" y="0"/>
                </a:lnTo>
                <a:lnTo>
                  <a:pt x="9144000" y="88489"/>
                </a:lnTo>
                <a:lnTo>
                  <a:pt x="2343057" y="6858000"/>
                </a:lnTo>
                <a:lnTo>
                  <a:pt x="205175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3978" y="963754"/>
            <a:ext cx="4674567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b="1" kern="1200">
                <a:solidFill>
                  <a:srgbClr val="FFAE00"/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44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경청해 주셔서</a:t>
            </a:r>
            <a:endParaRPr kumimoji="0" lang="en-US" altLang="ko-KR" sz="4400" b="0" i="0" u="none" strike="noStrike" kern="1200" cap="none" spc="0" normalizeH="0" baseline="0" noProof="0" dirty="0" smtClean="0">
              <a:ln>
                <a:noFill/>
              </a:ln>
              <a:solidFill>
                <a:srgbClr val="47444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0" dirty="0" smtClean="0">
                <a:solidFill>
                  <a:srgbClr val="4744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4400" b="0" dirty="0" smtClean="0">
                <a:solidFill>
                  <a:srgbClr val="4744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47444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362904" y="1173288"/>
            <a:ext cx="495583" cy="240315"/>
          </a:xfrm>
          <a:prstGeom prst="triangle">
            <a:avLst/>
          </a:prstGeom>
          <a:solidFill>
            <a:srgbClr val="19BC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4D6ABC-67F6-402E-BD66-915546A76350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9"/>
            <a:ext cx="7589297" cy="434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Chen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Injazz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J., and Karen Popovich. "Understanding customer relationship management (CRM) People, process and technology." Business process management journal 9.5 (2003): 672-688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Aalto, Lauri, et al. "Bluetooth and WAP push based location-aware mobile advertising system." Proceedings of the 2nd international conference on Mobile systems, applications, and services. ACM, 2004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Bemmaor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Albert C., and Dominique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Mouchoux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"Measuring the short-term effect of in-store promotion and retail advertising on brand sales: A factorial experiment." Journal of Marketing Research (1991):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202-214.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Kumar, V., and Robert P. Leone. "Measuring the effect of retail store promotions on brand and store substitution." Journal of Marketing Research(1988): 178-185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Hui, Sam K., Eric T.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Bradlow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and Peter S. Fader. "Testing behavioral hypotheses using an integrated model of grocery store shopping path and purchase behavior." Journal of consumer research 36.3 (2009): 478-493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Sirgy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M. Joseph, and A.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Coskun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Samli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"A path analytic model of store loyalty involving self-concept, store image, geographic loyalty, and socioeconomic status." Journal of the Academy of Marketing Science 13.3 (1985): 265-291.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Brueckner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Jan K. "Inter-store externalities and space allocation in shopping centers." The Journal of Real Estate Finance and Economics 7.1 (1993): 5-16.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339407" cy="5153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내 고객 동선 정보 분석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F9FD864-A74A-4C49-A4B6-695CCC30B428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288" y="1184359"/>
            <a:ext cx="7852070" cy="154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288" y="1184359"/>
            <a:ext cx="7852070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장점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내의 고객 위치정보를 이용하면 기존에는 인지하지 못했던 고객의 선호도 및 동선 분석이 가능하게 되어 세밀한 마케팅 전략 수립에 활용 가능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[Hui et al, 2009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삼성테스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홈플러스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RFID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카트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고객의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쇼핑 패턴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수집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추출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고객 위치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상품코너별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머무른 시간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시간대별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상품코너별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 혼잡도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결제를 위해 계산대에서 기다린 시간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 가능 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혼잡도가 높은 곳은 매대 간 간격을 넓혀 쾌적한 쇼핑공간 확보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매장 레이아웃 및 상품진열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주동선을 따라 인기상품 재배치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연관상품 진열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시간대별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POS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스케쥴링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2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8339407" cy="5153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위치 </a:t>
            </a:r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센싱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기술의 한계점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F9FD864-A74A-4C49-A4B6-695CCC30B428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288" y="1184359"/>
            <a:ext cx="7852070" cy="154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288" y="1184359"/>
            <a:ext cx="7852070" cy="422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RFID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카트를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이용하는 큰 매장만 사용 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식별 불가능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고객이 해당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설치해야만 서비스 사용 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업그레이드 문제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장치 작동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NFC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매우 근접한 거리에서만 통신 가능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(10cm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3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WI-FI 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 데이터를 수집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F9FD864-A74A-4C49-A4B6-695CCC30B428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dirty="0" smtClean="0"/>
              <a:t>WI-FI </a:t>
            </a:r>
            <a:r>
              <a:rPr lang="ko-KR" altLang="en-US" dirty="0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288" y="1184359"/>
            <a:ext cx="7314537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핸드폰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Wi-Fi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신호를 기반으로 한 고객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탐지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적은 비용으로 작은 규모의 소매점에도 설치 가능함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스마트폰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WI-FI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켜진 상태면 별도 앱 설치 없이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위치를 수집 가능함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앞을 지나간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들어오지 않은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고객의 수도 탐지 가능함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또는 재방문 고객의 구분이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Wi-Fi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이동 패턴으로 해결 가능한 문제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비구매 고객을 포함한 전체 고객 방문 추이 분석이 가능함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시기별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계절별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행사의 고객 패턴 분석이 가능함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단골 고객의 위치 기반 패턴 분석이 가능함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방문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그룹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실내 이동 특징 추출이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67" y="1184359"/>
            <a:ext cx="2201864" cy="15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190744"/>
            <a:ext cx="7530621" cy="515389"/>
          </a:xfrm>
        </p:spPr>
        <p:txBody>
          <a:bodyPr>
            <a:noAutofit/>
          </a:bodyPr>
          <a:lstStyle/>
          <a:p>
            <a:pPr lvl="0"/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r>
              <a:rPr lang="en-US" altLang="ko-KR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b="1" dirty="0" err="1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b="1" dirty="0" smtClean="0">
                <a:solidFill>
                  <a:srgbClr val="44546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스포츠</a:t>
            </a:r>
            <a:endParaRPr lang="en-US" b="1" dirty="0">
              <a:solidFill>
                <a:srgbClr val="44546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5210" y="354833"/>
            <a:ext cx="200687" cy="144175"/>
            <a:chOff x="208555" y="267305"/>
            <a:chExt cx="270599" cy="194400"/>
          </a:xfrm>
        </p:grpSpPr>
        <p:sp>
          <p:nvSpPr>
            <p:cNvPr id="26" name="Rectangle 25"/>
            <p:cNvSpPr/>
            <p:nvPr/>
          </p:nvSpPr>
          <p:spPr>
            <a:xfrm rot="18900000">
              <a:off x="284754" y="267305"/>
              <a:ext cx="194400" cy="194400"/>
            </a:xfrm>
            <a:prstGeom prst="rect">
              <a:avLst/>
            </a:prstGeom>
            <a:solidFill>
              <a:srgbClr val="0F7D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8900000">
              <a:off x="208555" y="267305"/>
              <a:ext cx="194400" cy="194400"/>
            </a:xfrm>
            <a:prstGeom prst="rect">
              <a:avLst/>
            </a:prstGeom>
            <a:solidFill>
              <a:srgbClr val="A6C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</a:endParaRPr>
            </a:p>
          </p:txBody>
        </p:sp>
      </p:grpSp>
      <p:sp>
        <p:nvSpPr>
          <p:cNvPr id="11" name="날짜 개체 틀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ED8DDE-82A9-4F3F-8322-EEE3A4CAE9FF}" type="datetime1">
              <a:rPr lang="en-US" altLang="ko-KR" smtClean="0"/>
              <a:t>6/8/2016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WI-FI </a:t>
            </a:r>
            <a:r>
              <a:rPr lang="ko-KR" altLang="en-US" smtClean="0"/>
              <a:t>로그 데이터를 이용한 매장 방문 고객 특성에 관한 연구</a:t>
            </a:r>
            <a:endParaRPr 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E3263AB-DB24-46AF-9456-6FF93B26948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440193" y="897924"/>
            <a:ext cx="4374291" cy="5181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29287" y="1184358"/>
            <a:ext cx="3879102" cy="421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코오롱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스포츠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문정직영점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2015/09/01 ~ 2016/04/30  (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매장 특성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근처 아파트 단지가 많아 주변에 거주하는 사람이 방문하는 경우가 많음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주중에는 매일 약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 정도 방문하며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주말에는 매일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300~400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명이 방문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0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02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사용자 지정 1">
    <a:majorFont>
      <a:latin typeface="Arial"/>
      <a:ea typeface="-윤고딕150"/>
      <a:cs typeface=""/>
    </a:majorFont>
    <a:minorFont>
      <a:latin typeface="Times New Roman"/>
      <a:ea typeface="-윤고딕320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사용자 지정 1">
    <a:majorFont>
      <a:latin typeface="Arial"/>
      <a:ea typeface="-윤고딕150"/>
      <a:cs typeface=""/>
    </a:majorFont>
    <a:minorFont>
      <a:latin typeface="Times New Roman"/>
      <a:ea typeface="-윤고딕320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사용자 지정 1">
    <a:majorFont>
      <a:latin typeface="Arial"/>
      <a:ea typeface="-윤고딕150"/>
      <a:cs typeface=""/>
    </a:majorFont>
    <a:minorFont>
      <a:latin typeface="Times New Roman"/>
      <a:ea typeface="-윤고딕320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사용자 지정 1">
    <a:majorFont>
      <a:latin typeface="Arial"/>
      <a:ea typeface="-윤고딕150"/>
      <a:cs typeface=""/>
    </a:majorFont>
    <a:minorFont>
      <a:latin typeface="Times New Roman"/>
      <a:ea typeface="-윤고딕320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14299</TotalTime>
  <Words>3309</Words>
  <Application>Microsoft Office PowerPoint</Application>
  <PresentationFormat>화면 슬라이드 쇼(4:3)</PresentationFormat>
  <Paragraphs>734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70" baseType="lpstr">
      <vt:lpstr>굴림</vt:lpstr>
      <vt:lpstr>Arial</vt:lpstr>
      <vt:lpstr>맑은 고딕</vt:lpstr>
      <vt:lpstr>Times New Roman</vt:lpstr>
      <vt:lpstr>Wingdings</vt:lpstr>
      <vt:lpstr>Cambria Math</vt:lpstr>
      <vt:lpstr>Tahoma</vt:lpstr>
      <vt:lpstr>나눔고딕</vt:lpstr>
      <vt:lpstr>Arial Unicode MS</vt:lpstr>
      <vt:lpstr>Noto Sans CJK KR Bold</vt:lpstr>
      <vt:lpstr>Symbol</vt:lpstr>
      <vt:lpstr>Noto Sans CJK KR Regular</vt:lpstr>
      <vt:lpstr>Office Theme</vt:lpstr>
      <vt:lpstr>Theme02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pt1</dc:creator>
  <cp:lastModifiedBy>user</cp:lastModifiedBy>
  <cp:revision>430</cp:revision>
  <dcterms:created xsi:type="dcterms:W3CDTF">2016-04-20T02:41:41Z</dcterms:created>
  <dcterms:modified xsi:type="dcterms:W3CDTF">2016-06-09T04:12:43Z</dcterms:modified>
</cp:coreProperties>
</file>